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25" r:id="rId28"/>
    <p:sldId id="427" r:id="rId29"/>
    <p:sldId id="404" r:id="rId30"/>
    <p:sldId id="428" r:id="rId31"/>
    <p:sldId id="426" r:id="rId32"/>
    <p:sldId id="429" r:id="rId33"/>
    <p:sldId id="430" r:id="rId34"/>
    <p:sldId id="332" r:id="rId35"/>
    <p:sldId id="431" r:id="rId36"/>
    <p:sldId id="432" r:id="rId37"/>
    <p:sldId id="433" r:id="rId38"/>
    <p:sldId id="434" r:id="rId39"/>
    <p:sldId id="435" r:id="rId40"/>
    <p:sldId id="436" r:id="rId41"/>
    <p:sldId id="438" r:id="rId42"/>
    <p:sldId id="437" r:id="rId43"/>
    <p:sldId id="439" r:id="rId44"/>
    <p:sldId id="440" r:id="rId45"/>
    <p:sldId id="441" r:id="rId46"/>
    <p:sldId id="333" r:id="rId47"/>
    <p:sldId id="368" r:id="rId48"/>
    <p:sldId id="371" r:id="rId49"/>
    <p:sldId id="369" r:id="rId50"/>
    <p:sldId id="370" r:id="rId51"/>
    <p:sldId id="375" r:id="rId52"/>
    <p:sldId id="376" r:id="rId53"/>
    <p:sldId id="377" r:id="rId54"/>
    <p:sldId id="378" r:id="rId55"/>
    <p:sldId id="379" r:id="rId56"/>
    <p:sldId id="385" r:id="rId57"/>
    <p:sldId id="387" r:id="rId59"/>
    <p:sldId id="386" r:id="rId60"/>
    <p:sldId id="388" r:id="rId61"/>
    <p:sldId id="380" r:id="rId62"/>
    <p:sldId id="381" r:id="rId63"/>
    <p:sldId id="382" r:id="rId64"/>
    <p:sldId id="383" r:id="rId65"/>
    <p:sldId id="384" r:id="rId66"/>
    <p:sldId id="372" r:id="rId67"/>
    <p:sldId id="373" r:id="rId68"/>
    <p:sldId id="374" r:id="rId69"/>
    <p:sldId id="389" r:id="rId70"/>
    <p:sldId id="334" r:id="rId71"/>
    <p:sldId id="390" r:id="rId72"/>
    <p:sldId id="392" r:id="rId73"/>
    <p:sldId id="398" r:id="rId74"/>
    <p:sldId id="391" r:id="rId75"/>
    <p:sldId id="393" r:id="rId76"/>
    <p:sldId id="405" r:id="rId77"/>
    <p:sldId id="394" r:id="rId78"/>
    <p:sldId id="406" r:id="rId79"/>
    <p:sldId id="395" r:id="rId80"/>
    <p:sldId id="407" r:id="rId81"/>
    <p:sldId id="401" r:id="rId82"/>
    <p:sldId id="402" r:id="rId83"/>
    <p:sldId id="403" r:id="rId84"/>
    <p:sldId id="399" r:id="rId85"/>
    <p:sldId id="396" r:id="rId86"/>
    <p:sldId id="400" r:id="rId87"/>
    <p:sldId id="397" r:id="rId88"/>
    <p:sldId id="344" r:id="rId89"/>
    <p:sldId id="345" r:id="rId90"/>
    <p:sldId id="346" r:id="rId91"/>
    <p:sldId id="347" r:id="rId92"/>
    <p:sldId id="348" r:id="rId93"/>
    <p:sldId id="415" r:id="rId94"/>
    <p:sldId id="408" r:id="rId95"/>
    <p:sldId id="409" r:id="rId96"/>
    <p:sldId id="411" r:id="rId97"/>
    <p:sldId id="412" r:id="rId98"/>
    <p:sldId id="413" r:id="rId99"/>
    <p:sldId id="414" r:id="rId100"/>
    <p:sldId id="418" r:id="rId101"/>
    <p:sldId id="423" r:id="rId102"/>
    <p:sldId id="335" r:id="rId103"/>
    <p:sldId id="416" r:id="rId104"/>
    <p:sldId id="419" r:id="rId105"/>
    <p:sldId id="417" r:id="rId106"/>
    <p:sldId id="336" r:id="rId107"/>
    <p:sldId id="420" r:id="rId108"/>
    <p:sldId id="421" r:id="rId109"/>
    <p:sldId id="422" r:id="rId110"/>
    <p:sldId id="359" r:id="rId111"/>
    <p:sldId id="328" r:id="rId112"/>
    <p:sldId id="258" r:id="rId113"/>
    <p:sldId id="340"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0" Type="http://schemas.openxmlformats.org/officeDocument/2006/relationships/customXml" Target="../customXml/item3.xml"/><Relationship Id="rId12" Type="http://schemas.openxmlformats.org/officeDocument/2006/relationships/slide" Target="slides/slide10.xml"/><Relationship Id="rId119" Type="http://schemas.openxmlformats.org/officeDocument/2006/relationships/customXml" Target="../customXml/item2.xml"/><Relationship Id="rId118" Type="http://schemas.openxmlformats.org/officeDocument/2006/relationships/customXml" Target="../customXml/item1.xml"/><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0.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0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09.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https://www.geeksforgeeks.org/python-while-loop/" TargetMode="External"/><Relationship Id="rId1" Type="http://schemas.openxmlformats.org/officeDocument/2006/relationships/hyperlink" Target="https://www.geeksforgeeks.org/python-programming-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9" Type="http://schemas.openxmlformats.org/officeDocument/2006/relationships/hyperlink" Target="https://www.programiz.com/python-programming/methods/string/startswith" TargetMode="External"/><Relationship Id="rId8" Type="http://schemas.openxmlformats.org/officeDocument/2006/relationships/hyperlink" Target="https://www.programiz.com/python-programming/methods/string/split" TargetMode="External"/><Relationship Id="rId7" Type="http://schemas.openxmlformats.org/officeDocument/2006/relationships/hyperlink" Target="https://www.programiz.com/python-programming/methods/string/rstrip" TargetMode="External"/><Relationship Id="rId6" Type="http://schemas.openxmlformats.org/officeDocument/2006/relationships/hyperlink" Target="https://www.programiz.com/python-programming/methods/string/find" TargetMode="External"/><Relationship Id="rId5" Type="http://schemas.openxmlformats.org/officeDocument/2006/relationships/hyperlink" Target="https://www.programiz.com/python-programming/methods/string/replace" TargetMode="External"/><Relationship Id="rId4" Type="http://schemas.openxmlformats.org/officeDocument/2006/relationships/hyperlink" Target="https://www.programiz.com/python-programming/methods/string/partition" TargetMode="External"/><Relationship Id="rId3" Type="http://schemas.openxmlformats.org/officeDocument/2006/relationships/hyperlink" Target="https://www.programiz.com/python-programming/methods/string/lower" TargetMode="External"/><Relationship Id="rId2" Type="http://schemas.openxmlformats.org/officeDocument/2006/relationships/hyperlink" Target="https://www.programiz.com/python-programming/methods/string/upper" TargetMode="External"/><Relationship Id="rId12" Type="http://schemas.openxmlformats.org/officeDocument/2006/relationships/slideLayout" Target="../slideLayouts/slideLayout7.xml"/><Relationship Id="rId11" Type="http://schemas.openxmlformats.org/officeDocument/2006/relationships/hyperlink" Target="https://www.programiz.com/python-programming/methods/string/index" TargetMode="External"/><Relationship Id="rId10" Type="http://schemas.openxmlformats.org/officeDocument/2006/relationships/hyperlink" Target="https://www.programiz.com/python-programming/methods/string/isnumeric" TargetMode="Externa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11.png"/><Relationship Id="rId1" Type="http://schemas.openxmlformats.org/officeDocument/2006/relationships/hyperlink" Target="https://www.programiz.com/python-programming/function" TargetMode="Externa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hyperlink" Target="https://www.programiz.com/python-programming/modules" TargetMode="Externa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423988"/>
            <a:ext cx="5080000" cy="1322070"/>
          </a:xfrm>
          <a:prstGeom prst="rect">
            <a:avLst/>
          </a:prstGeom>
        </p:spPr>
        <p:txBody>
          <a:bodyPr>
            <a:spAutoFit/>
          </a:bodyPr>
          <a:p>
            <a:pPr marL="0" indent="0"/>
            <a:r>
              <a:rPr sz="1600" b="0" i="0">
                <a:solidFill>
                  <a:srgbClr val="000000"/>
                </a:solidFill>
                <a:latin typeface="Arial" panose="020B0604020202020204" pitchFamily="34" charset="0"/>
                <a:ea typeface="Verdana" panose="020B0604030504040204"/>
                <a:cs typeface="Arial" panose="020B0604020202020204" pitchFamily="34" charset="0"/>
              </a:rPr>
              <a:t>File handling in Python involves interacting with files on your computer to read data from them or write data to them. Python provides several built-in functions and methods for creating, opening, reading, writing, and closing files.</a:t>
            </a:r>
            <a:endParaRPr sz="1600" b="0" i="0">
              <a:solidFill>
                <a:srgbClr val="000000"/>
              </a:solidFill>
              <a:latin typeface="Arial" panose="020B0604020202020204" pitchFamily="34" charset="0"/>
              <a:ea typeface="Verdana" panose="020B0604030504040204"/>
              <a:cs typeface="Arial" panose="020B0604020202020204" pitchFamily="34" charset="0"/>
            </a:endParaRPr>
          </a:p>
        </p:txBody>
      </p:sp>
      <p:sp>
        <p:nvSpPr>
          <p:cNvPr id="3" name="Text Box 2"/>
          <p:cNvSpPr txBox="1"/>
          <p:nvPr/>
        </p:nvSpPr>
        <p:spPr>
          <a:xfrm>
            <a:off x="231775" y="-317"/>
            <a:ext cx="5080000" cy="1424305"/>
          </a:xfrm>
          <a:prstGeom prst="rect">
            <a:avLst/>
          </a:prstGeom>
        </p:spPr>
        <p:txBody>
          <a:bodyPr>
            <a:spAutoFit/>
          </a:bodyPr>
          <a:p>
            <a:pPr>
              <a:spcAft>
                <a:spcPct val="60000"/>
              </a:spcAft>
            </a:pPr>
            <a:r>
              <a:rPr sz="2300" b="1"/>
              <a:t>📌 What is File Handling?</a:t>
            </a:r>
            <a:endParaRPr sz="2300" b="1"/>
          </a:p>
          <a:p>
            <a:r>
              <a:rPr sz="1600"/>
              <a:t>File handling in Python allows you to create, read, write, and manage files on y</a:t>
            </a:r>
            <a:r>
              <a:rPr sz="1600" b="1"/>
              <a:t>our system</a:t>
            </a:r>
            <a:r>
              <a:rPr sz="1600"/>
              <a:t>. It is essential for storing data permanently (outside of memory).</a:t>
            </a:r>
            <a:endParaRPr sz="1600"/>
          </a:p>
        </p:txBody>
      </p:sp>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nvGraphicFramePr>
        <p:xfrm>
          <a:off x="1024255" y="3950653"/>
          <a:ext cx="10025380" cy="2194560"/>
        </p:xfrm>
        <a:graphic>
          <a:graphicData uri="http://schemas.openxmlformats.org/drawingml/2006/table">
            <a:tbl>
              <a:tblPr/>
              <a:tblGrid>
                <a:gridCol w="2720975"/>
                <a:gridCol w="2282825"/>
                <a:gridCol w="5021580"/>
              </a:tblGrid>
              <a:tr h="0">
                <a:tc>
                  <a:txBody>
                    <a:bodyPr/>
                    <a:p>
                      <a:r>
                        <a:rPr sz="2400"/>
                        <a:t>Operation</a:t>
                      </a:r>
                      <a:endParaRPr sz="2400"/>
                    </a:p>
                  </a:txBody>
                  <a:tcPr marL="0" marR="0" marT="0" marB="0" anchor="ctr" anchorCtr="0">
                    <a:lnL>
                      <a:noFill/>
                    </a:lnL>
                    <a:lnR>
                      <a:noFill/>
                    </a:lnR>
                    <a:lnT>
                      <a:noFill/>
                    </a:lnT>
                    <a:lnB>
                      <a:noFill/>
                    </a:lnB>
                    <a:noFill/>
                  </a:tcPr>
                </a:tc>
                <a:tc>
                  <a:txBody>
                    <a:bodyPr/>
                    <a:p>
                      <a:r>
                        <a:rPr sz="2400"/>
                        <a:t>Mode</a:t>
                      </a:r>
                      <a:endParaRPr sz="2400"/>
                    </a:p>
                  </a:txBody>
                  <a:tcPr marL="0" marR="0" marT="0" marB="0" anchor="ctr" anchorCtr="0">
                    <a:lnL>
                      <a:noFill/>
                    </a:lnL>
                    <a:lnR>
                      <a:noFill/>
                    </a:lnR>
                    <a:lnT>
                      <a:noFill/>
                    </a:lnT>
                    <a:lnB>
                      <a:noFill/>
                    </a:lnB>
                    <a:noFill/>
                  </a:tcPr>
                </a:tc>
                <a:tc>
                  <a:txBody>
                    <a:bodyPr/>
                    <a:p>
                      <a:r>
                        <a:rPr sz="2400"/>
                        <a:t>Description</a:t>
                      </a:r>
                      <a:endParaRPr sz="2400"/>
                    </a:p>
                  </a:txBody>
                  <a:tcPr marL="0" marR="0" marT="0" marB="0" anchor="ctr" anchorCtr="0">
                    <a:lnL>
                      <a:noFill/>
                    </a:lnL>
                    <a:lnR>
                      <a:noFill/>
                    </a:lnR>
                    <a:lnT>
                      <a:noFill/>
                    </a:lnT>
                    <a:lnB>
                      <a:noFill/>
                    </a:lnB>
                    <a:noFill/>
                  </a:tcPr>
                </a:tc>
              </a:tr>
              <a:tr h="0">
                <a:tc>
                  <a:txBody>
                    <a:bodyPr/>
                    <a:p>
                      <a:r>
                        <a:rPr sz="2400"/>
                        <a:t>Read</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a file for reading (default)</a:t>
                      </a:r>
                      <a:endParaRPr sz="2400"/>
                    </a:p>
                  </a:txBody>
                  <a:tcPr marL="0" marR="0" marT="0" marB="0" anchor="ctr" anchorCtr="0">
                    <a:lnL>
                      <a:noFill/>
                    </a:lnL>
                    <a:lnR>
                      <a:noFill/>
                    </a:lnR>
                    <a:lnT>
                      <a:noFill/>
                    </a:lnT>
                    <a:lnB>
                      <a:noFill/>
                    </a:lnB>
                    <a:noFill/>
                  </a:tcPr>
                </a:tc>
              </a:tr>
              <a:tr h="0">
                <a:tc>
                  <a:txBody>
                    <a:bodyPr/>
                    <a:p>
                      <a:r>
                        <a:rPr sz="2400"/>
                        <a:t>Write</a:t>
                      </a:r>
                      <a:endParaRPr sz="2400"/>
                    </a:p>
                  </a:txBody>
                  <a:tcPr marL="0" marR="0" marT="0" marB="0" anchor="ctr" anchorCtr="0">
                    <a:lnL>
                      <a:noFill/>
                    </a:lnL>
                    <a:lnR>
                      <a:noFill/>
                    </a:lnR>
                    <a:lnT>
                      <a:noFill/>
                    </a:lnT>
                    <a:lnB>
                      <a:noFill/>
                    </a:lnB>
                    <a:noFill/>
                  </a:tcPr>
                </a:tc>
                <a:tc>
                  <a:txBody>
                    <a:bodyPr/>
                    <a:p>
                      <a:r>
                        <a:rPr sz="2400"/>
                        <a:t>'w'</a:t>
                      </a:r>
                      <a:endParaRPr sz="2400"/>
                    </a:p>
                  </a:txBody>
                  <a:tcPr marL="0" marR="0" marT="0" marB="0" anchor="ctr" anchorCtr="0">
                    <a:lnL>
                      <a:noFill/>
                    </a:lnL>
                    <a:lnR>
                      <a:noFill/>
                    </a:lnR>
                    <a:lnT>
                      <a:noFill/>
                    </a:lnT>
                    <a:lnB>
                      <a:noFill/>
                    </a:lnB>
                    <a:noFill/>
                  </a:tcPr>
                </a:tc>
                <a:tc>
                  <a:txBody>
                    <a:bodyPr/>
                    <a:p>
                      <a:r>
                        <a:rPr sz="2400"/>
                        <a:t>Opens a file for writing (overwrites)</a:t>
                      </a:r>
                      <a:endParaRPr sz="2400"/>
                    </a:p>
                  </a:txBody>
                  <a:tcPr marL="0" marR="0" marT="0" marB="0" anchor="ctr" anchorCtr="0">
                    <a:lnL>
                      <a:noFill/>
                    </a:lnL>
                    <a:lnR>
                      <a:noFill/>
                    </a:lnR>
                    <a:lnT>
                      <a:noFill/>
                    </a:lnT>
                    <a:lnB>
                      <a:noFill/>
                    </a:lnB>
                    <a:noFill/>
                  </a:tcPr>
                </a:tc>
              </a:tr>
              <a:tr h="0">
                <a:tc>
                  <a:txBody>
                    <a:bodyPr/>
                    <a:p>
                      <a:r>
                        <a:rPr sz="2400"/>
                        <a:t>Append</a:t>
                      </a:r>
                      <a:endParaRPr sz="2400"/>
                    </a:p>
                  </a:txBody>
                  <a:tcPr marL="0" marR="0" marT="0" marB="0" anchor="ctr" anchorCtr="0">
                    <a:lnL>
                      <a:noFill/>
                    </a:lnL>
                    <a:lnR>
                      <a:noFill/>
                    </a:lnR>
                    <a:lnT>
                      <a:noFill/>
                    </a:lnT>
                    <a:lnB>
                      <a:noFill/>
                    </a:lnB>
                    <a:noFill/>
                  </a:tcPr>
                </a:tc>
                <a:tc>
                  <a:txBody>
                    <a:bodyPr/>
                    <a:p>
                      <a:r>
                        <a:rPr sz="2400"/>
                        <a:t>'a'</a:t>
                      </a:r>
                      <a:endParaRPr sz="2400"/>
                    </a:p>
                  </a:txBody>
                  <a:tcPr marL="0" marR="0" marT="0" marB="0" anchor="ctr" anchorCtr="0">
                    <a:lnL>
                      <a:noFill/>
                    </a:lnL>
                    <a:lnR>
                      <a:noFill/>
                    </a:lnR>
                    <a:lnT>
                      <a:noFill/>
                    </a:lnT>
                    <a:lnB>
                      <a:noFill/>
                    </a:lnB>
                    <a:noFill/>
                  </a:tcPr>
                </a:tc>
                <a:tc>
                  <a:txBody>
                    <a:bodyPr/>
                    <a:p>
                      <a:r>
                        <a:rPr sz="2400"/>
                        <a:t>Opens a file for appending</a:t>
                      </a:r>
                      <a:endParaRPr sz="2400"/>
                    </a:p>
                  </a:txBody>
                  <a:tcPr marL="0" marR="0" marT="0" marB="0" anchor="ctr" anchorCtr="0">
                    <a:lnL>
                      <a:noFill/>
                    </a:lnL>
                    <a:lnR>
                      <a:noFill/>
                    </a:lnR>
                    <a:lnT>
                      <a:noFill/>
                    </a:lnT>
                    <a:lnB>
                      <a:noFill/>
                    </a:lnB>
                    <a:noFill/>
                  </a:tcPr>
                </a:tc>
              </a:tr>
              <a:tr h="0">
                <a:tc>
                  <a:txBody>
                    <a:bodyPr/>
                    <a:p>
                      <a:r>
                        <a:rPr sz="2400"/>
                        <a:t>Read/Write</a:t>
                      </a:r>
                      <a:endParaRPr sz="2400"/>
                    </a:p>
                  </a:txBody>
                  <a:tcPr marL="0" marR="0" marT="0" marB="0" anchor="ctr" anchorCtr="0">
                    <a:lnL>
                      <a:noFill/>
                    </a:lnL>
                    <a:lnR>
                      <a:noFill/>
                    </a:lnR>
                    <a:lnT>
                      <a:noFill/>
                    </a:lnT>
                    <a:lnB>
                      <a:noFill/>
                    </a:lnB>
                    <a:noFill/>
                  </a:tcPr>
                </a:tc>
                <a:tc>
                  <a:txBody>
                    <a:bodyPr/>
                    <a:p>
                      <a:r>
                        <a:rPr sz="2400"/>
                        <a:t>'r+'</a:t>
                      </a:r>
                      <a:endParaRPr sz="2400"/>
                    </a:p>
                  </a:txBody>
                  <a:tcPr marL="0" marR="0" marT="0" marB="0" anchor="ctr" anchorCtr="0">
                    <a:lnL>
                      <a:noFill/>
                    </a:lnL>
                    <a:lnR>
                      <a:noFill/>
                    </a:lnR>
                    <a:lnT>
                      <a:noFill/>
                    </a:lnT>
                    <a:lnB>
                      <a:noFill/>
                    </a:lnB>
                    <a:noFill/>
                  </a:tcPr>
                </a:tc>
                <a:tc>
                  <a:txBody>
                    <a:bodyPr/>
                    <a:p>
                      <a:r>
                        <a:rPr sz="2400"/>
                        <a:t>Opens for reading and writing</a:t>
                      </a:r>
                      <a:endParaRPr sz="2400"/>
                    </a:p>
                  </a:txBody>
                  <a:tcPr marL="0" marR="0" marT="0" marB="0" anchor="ctr" anchorCtr="0">
                    <a:lnL>
                      <a:noFill/>
                    </a:lnL>
                    <a:lnR>
                      <a:noFill/>
                    </a:lnR>
                    <a:lnT>
                      <a:noFill/>
                    </a:lnT>
                    <a:lnB>
                      <a:noFill/>
                    </a:lnB>
                    <a:noFill/>
                  </a:tcPr>
                </a:tc>
              </a:tr>
              <a:tr h="0">
                <a:tc>
                  <a:txBody>
                    <a:bodyPr/>
                    <a:p>
                      <a:r>
                        <a:rPr sz="2400"/>
                        <a:t>Binary</a:t>
                      </a:r>
                      <a:endParaRPr sz="2400"/>
                    </a:p>
                  </a:txBody>
                  <a:tcPr marL="0" marR="0" marT="0" marB="0" anchor="ctr" anchorCtr="0">
                    <a:lnL>
                      <a:noFill/>
                    </a:lnL>
                    <a:lnR>
                      <a:noFill/>
                    </a:lnR>
                    <a:lnT>
                      <a:noFill/>
                    </a:lnT>
                    <a:lnB>
                      <a:noFill/>
                    </a:lnB>
                    <a:noFill/>
                  </a:tcPr>
                </a:tc>
                <a:tc>
                  <a:txBody>
                    <a:bodyPr/>
                    <a:p>
                      <a:r>
                        <a:rPr sz="2400"/>
                        <a:t>'rb', 'wb'</a:t>
                      </a:r>
                      <a:endParaRPr sz="2400"/>
                    </a:p>
                  </a:txBody>
                  <a:tcPr marL="0" marR="0" marT="0" marB="0" anchor="ctr" anchorCtr="0">
                    <a:lnL>
                      <a:noFill/>
                    </a:lnL>
                    <a:lnR>
                      <a:noFill/>
                    </a:lnR>
                    <a:lnT>
                      <a:noFill/>
                    </a:lnT>
                    <a:lnB>
                      <a:noFill/>
                    </a:lnB>
                    <a:noFill/>
                  </a:tcPr>
                </a:tc>
                <a:tc>
                  <a:txBody>
                    <a:bodyPr/>
                    <a:p>
                      <a:r>
                        <a:rPr sz="2400"/>
                        <a:t>For binary files like images</a:t>
                      </a:r>
                      <a:endParaRPr sz="24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6263005" y="369570"/>
            <a:ext cx="5080000" cy="1485900"/>
          </a:xfrm>
          <a:prstGeom prst="rect">
            <a:avLst/>
          </a:prstGeom>
        </p:spPr>
        <p:txBody>
          <a:bodyPr>
            <a:spAutoFit/>
          </a:bodyPr>
          <a:p>
            <a:pPr>
              <a:spcAft>
                <a:spcPct val="60000"/>
              </a:spcAft>
            </a:pPr>
            <a:r>
              <a:rPr sz="2300" b="1"/>
              <a:t>🧱 Basic Syntax</a:t>
            </a:r>
            <a:endParaRPr sz="2300" b="1"/>
          </a:p>
          <a:p>
            <a:r>
              <a:rPr sz="2000" b="1"/>
              <a:t>file = open("filename.txt", "mode")</a:t>
            </a:r>
            <a:r>
              <a:rPr sz="1600"/>
              <a:t>
# Perform operations
file.close()</a:t>
            </a:r>
            <a:endParaRPr sz="16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98670" cy="6306185"/>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 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
</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Reads entire content</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Reads single line</a:t>
                      </a:r>
                      <a:endParaRPr sz="1100"/>
                    </a:p>
                  </a:txBody>
                  <a:tcPr marL="0" marR="0" marT="0" marB="0" anchor="ctr" anchorCtr="0">
                    <a:lnL>
                      <a:noFill/>
                    </a:lnL>
                    <a:lnR>
                      <a:noFill/>
                    </a:lnR>
                    <a:lnT>
                      <a:noFill/>
                    </a:lnT>
                    <a:lnB>
                      <a:noFill/>
                    </a:lnB>
                    <a:noFill/>
                  </a:tcPr>
                </a:tc>
              </a:tr>
              <a:tr h="0">
                <a:tc>
                  <a:txBody>
                    <a:bodyPr/>
                    <a:p>
                      <a:r>
                        <a:rPr sz="1100"/>
                        <a:t>.readlines()</a:t>
                      </a:r>
                      <a:endParaRPr sz="1100"/>
                    </a:p>
                  </a:txBody>
                  <a:tcPr marL="0" marR="0" marT="0" marB="0" anchor="ctr" anchorCtr="0">
                    <a:lnL>
                      <a:noFill/>
                    </a:lnL>
                    <a:lnR>
                      <a:noFill/>
                    </a:lnR>
                    <a:lnT>
                      <a:noFill/>
                    </a:lnT>
                    <a:lnB>
                      <a:noFill/>
                    </a:lnB>
                    <a:noFill/>
                  </a:tcPr>
                </a:tc>
                <a:tc>
                  <a:txBody>
                    <a:bodyPr/>
                    <a:p>
                      <a:r>
                        <a:rPr sz="1100"/>
                        <a:t>Returns list of lines</a:t>
                      </a:r>
                      <a:endParaRPr sz="1100"/>
                    </a:p>
                  </a:txBody>
                  <a:tcPr marL="0" marR="0" marT="0" marB="0" anchor="ctr" anchorCtr="0">
                    <a:lnL>
                      <a:noFill/>
                    </a:lnL>
                    <a:lnR>
                      <a:noFill/>
                    </a:lnR>
                    <a:lnT>
                      <a:noFill/>
                    </a:lnT>
                    <a:lnB>
                      <a:noFill/>
                    </a:lnB>
                    <a:noFill/>
                  </a:tcPr>
                </a:tc>
              </a:tr>
              <a:tr h="0">
                <a:tc>
                  <a:txBody>
                    <a:bodyPr/>
                    <a:p>
                      <a:r>
                        <a:rPr sz="1100"/>
                        <a:t>.write(text)</a:t>
                      </a:r>
                      <a:endParaRPr sz="1100"/>
                    </a:p>
                  </a:txBody>
                  <a:tcPr marL="0" marR="0" marT="0" marB="0" anchor="ctr" anchorCtr="0">
                    <a:lnL>
                      <a:noFill/>
                    </a:lnL>
                    <a:lnR>
                      <a:noFill/>
                    </a:lnR>
                    <a:lnT>
                      <a:noFill/>
                    </a:lnT>
                    <a:lnB>
                      <a:noFill/>
                    </a:lnB>
                    <a:noFill/>
                  </a:tcPr>
                </a:tc>
                <a:tc>
                  <a:txBody>
                    <a:bodyPr/>
                    <a:p>
                      <a:r>
                        <a:rPr sz="1100"/>
                        <a:t>Writes string to file</a:t>
                      </a:r>
                      <a:endParaRPr sz="1100"/>
                    </a:p>
                  </a:txBody>
                  <a:tcPr marL="0" marR="0" marT="0" marB="0" anchor="ctr" anchorCtr="0">
                    <a:lnL>
                      <a:noFill/>
                    </a:lnL>
                    <a:lnR>
                      <a:noFill/>
                    </a:lnR>
                    <a:lnT>
                      <a:noFill/>
                    </a:lnT>
                    <a:lnB>
                      <a:noFill/>
                    </a:lnB>
                    <a:noFill/>
                  </a:tcPr>
                </a:tc>
              </a:tr>
              <a:tr h="0">
                <a:tc>
                  <a:txBody>
                    <a:bodyPr/>
                    <a:p>
                      <a:r>
                        <a:rPr sz="1100"/>
                        <a:t>.writelines(list)</a:t>
                      </a:r>
                      <a:endParaRPr sz="1100"/>
                    </a:p>
                  </a:txBody>
                  <a:tcPr marL="0" marR="0" marT="0" marB="0" anchor="ctr" anchorCtr="0">
                    <a:lnL>
                      <a:noFill/>
                    </a:lnL>
                    <a:lnR>
                      <a:noFill/>
                    </a:lnR>
                    <a:lnT>
                      <a:noFill/>
                    </a:lnT>
                    <a:lnB>
                      <a:noFill/>
                    </a:lnB>
                    <a:noFill/>
                  </a:tcPr>
                </a:tc>
                <a:tc>
                  <a:txBody>
                    <a:bodyPr/>
                    <a:p>
                      <a:r>
                        <a:rPr sz="1100"/>
                        <a:t>Writes a list of strings</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Closes the file</a:t>
                      </a:r>
                      <a:endParaRPr sz="1100"/>
                    </a:p>
                  </a:txBody>
                  <a:tcPr marL="0" marR="0" marT="0" marB="0" anchor="ctr" anchorCtr="0">
                    <a:lnL>
                      <a:noFill/>
                    </a:lnL>
                    <a:lnR>
                      <a:noFill/>
                    </a:lnR>
                    <a:lnT>
                      <a:noFill/>
                    </a:lnT>
                    <a:lnB>
                      <a:noFill/>
                    </a:lnB>
                    <a:noFill/>
                  </a:tcPr>
                </a:tc>
              </a:tr>
              <a:tr h="0">
                <a:tc>
                  <a:txBody>
                    <a:bodyPr/>
                    <a:p>
                      <a:r>
                        <a:rPr sz="1100"/>
                        <a:t>.seek(pos)</a:t>
                      </a:r>
                      <a:endParaRPr sz="1100"/>
                    </a:p>
                  </a:txBody>
                  <a:tcPr marL="0" marR="0" marT="0" marB="0" anchor="ctr" anchorCtr="0">
                    <a:lnL>
                      <a:noFill/>
                    </a:lnL>
                    <a:lnR>
                      <a:noFill/>
                    </a:lnR>
                    <a:lnT>
                      <a:noFill/>
                    </a:lnT>
                    <a:lnB>
                      <a:noFill/>
                    </a:lnB>
                    <a:noFill/>
                  </a:tcPr>
                </a:tc>
                <a:tc>
                  <a:txBody>
                    <a:bodyPr/>
                    <a:p>
                      <a:r>
                        <a:rPr sz="1100"/>
                        <a:t>Moves cursor to position </a:t>
                      </a:r>
                      <a:r>
                        <a:rPr sz="1100"/>
                        <a:t>pos</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Returns current cursor position</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4903470" y="3105150"/>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graphicFrame>
        <p:nvGraphicFramePr>
          <p:cNvPr id="6" name="Table 5"/>
          <p:cNvGraphicFramePr/>
          <p:nvPr>
            <p:custDataLst>
              <p:tags r:id="rId1"/>
            </p:custDataLst>
          </p:nvPr>
        </p:nvGraphicFramePr>
        <p:xfrm>
          <a:off x="7599045" y="5176520"/>
          <a:ext cx="4495165" cy="1173480"/>
        </p:xfrm>
        <a:graphic>
          <a:graphicData uri="http://schemas.openxmlformats.org/drawingml/2006/table">
            <a:tbl>
              <a:tblPr/>
              <a:tblGrid>
                <a:gridCol w="1804035"/>
                <a:gridCol w="2691130"/>
              </a:tblGrid>
              <a:tr h="0">
                <a:tc>
                  <a:txBody>
                    <a:bodyPr/>
                    <a:p>
                      <a:r>
                        <a:rPr sz="1100"/>
                        <a:t>Operation</a:t>
                      </a:r>
                      <a:endParaRPr sz="1100"/>
                    </a:p>
                  </a:txBody>
                  <a:tcPr marL="0" marR="0" marT="0" marB="0" anchor="ctr" anchorCtr="0">
                    <a:lnL>
                      <a:noFill/>
                    </a:lnL>
                    <a:lnR>
                      <a:noFill/>
                    </a:lnR>
                    <a:lnT>
                      <a:noFill/>
                    </a:lnT>
                    <a:lnB>
                      <a:noFill/>
                    </a:lnB>
                    <a:noFill/>
                  </a:tcPr>
                </a:tc>
                <a:tc>
                  <a:txBody>
                    <a:bodyPr/>
                    <a:p>
                      <a:r>
                        <a:rPr sz="1100"/>
                        <a:t>Function</a:t>
                      </a:r>
                      <a:endParaRPr sz="1100"/>
                    </a:p>
                  </a:txBody>
                  <a:tcPr marL="0" marR="0" marT="0" marB="0" anchor="ctr" anchorCtr="0">
                    <a:lnL>
                      <a:noFill/>
                    </a:lnL>
                    <a:lnR>
                      <a:noFill/>
                    </a:lnR>
                    <a:lnT>
                      <a:noFill/>
                    </a:lnT>
                    <a:lnB>
                      <a:noFill/>
                    </a:lnB>
                    <a:noFill/>
                  </a:tcPr>
                </a:tc>
              </a:tr>
              <a:tr h="0">
                <a:tc>
                  <a:txBody>
                    <a:bodyPr/>
                    <a:p>
                      <a:r>
                        <a:rPr sz="1100"/>
                        <a:t>Open File</a:t>
                      </a:r>
                      <a:endParaRPr sz="1100"/>
                    </a:p>
                  </a:txBody>
                  <a:tcPr marL="0" marR="0" marT="0" marB="0" anchor="ctr" anchorCtr="0">
                    <a:lnL>
                      <a:noFill/>
                    </a:lnL>
                    <a:lnR>
                      <a:noFill/>
                    </a:lnR>
                    <a:lnT>
                      <a:noFill/>
                    </a:lnT>
                    <a:lnB>
                      <a:noFill/>
                    </a:lnB>
                    <a:noFill/>
                  </a:tcPr>
                </a:tc>
                <a:tc>
                  <a:txBody>
                    <a:bodyPr/>
                    <a:p>
                      <a:r>
                        <a:rPr sz="1100"/>
                        <a:t>open()</a:t>
                      </a:r>
                      <a:endParaRPr sz="1100"/>
                    </a:p>
                  </a:txBody>
                  <a:tcPr marL="0" marR="0" marT="0" marB="0" anchor="ctr" anchorCtr="0">
                    <a:lnL>
                      <a:noFill/>
                    </a:lnL>
                    <a:lnR>
                      <a:noFill/>
                    </a:lnR>
                    <a:lnT>
                      <a:noFill/>
                    </a:lnT>
                    <a:lnB>
                      <a:noFill/>
                    </a:lnB>
                    <a:noFill/>
                  </a:tcPr>
                </a:tc>
              </a:tr>
              <a:tr h="0">
                <a:tc>
                  <a:txBody>
                    <a:bodyPr/>
                    <a:p>
                      <a:r>
                        <a:rPr sz="1100"/>
                        <a:t>Read File</a:t>
                      </a:r>
                      <a:endParaRPr sz="1100"/>
                    </a:p>
                  </a:txBody>
                  <a:tcPr marL="0" marR="0" marT="0" marB="0" anchor="ctr" anchorCtr="0">
                    <a:lnL>
                      <a:noFill/>
                    </a:lnL>
                    <a:lnR>
                      <a:noFill/>
                    </a:lnR>
                    <a:lnT>
                      <a:noFill/>
                    </a:lnT>
                    <a:lnB>
                      <a:noFill/>
                    </a:lnB>
                    <a:noFill/>
                  </a:tcPr>
                </a:tc>
                <a:tc>
                  <a:txBody>
                    <a:bodyPr/>
                    <a:p>
                      <a:r>
                        <a:rPr sz="1100"/>
                        <a:t>.read()</a:t>
                      </a:r>
                      <a:r>
                        <a:rPr sz="1100"/>
                        <a:t>, </a:t>
                      </a:r>
                      <a:r>
                        <a:rPr sz="1100"/>
                        <a:t>.readline()</a:t>
                      </a:r>
                      <a:endParaRPr sz="1100"/>
                    </a:p>
                  </a:txBody>
                  <a:tcPr marL="0" marR="0" marT="0" marB="0" anchor="ctr" anchorCtr="0">
                    <a:lnL>
                      <a:noFill/>
                    </a:lnL>
                    <a:lnR>
                      <a:noFill/>
                    </a:lnR>
                    <a:lnT>
                      <a:noFill/>
                    </a:lnT>
                    <a:lnB>
                      <a:noFill/>
                    </a:lnB>
                    <a:noFill/>
                  </a:tcPr>
                </a:tc>
              </a:tr>
              <a:tr h="0">
                <a:tc>
                  <a:txBody>
                    <a:bodyPr/>
                    <a:p>
                      <a:r>
                        <a:rPr sz="1100"/>
                        <a:t>Write File</a:t>
                      </a:r>
                      <a:endParaRPr sz="1100"/>
                    </a:p>
                  </a:txBody>
                  <a:tcPr marL="0" marR="0" marT="0" marB="0" anchor="ctr" anchorCtr="0">
                    <a:lnL>
                      <a:noFill/>
                    </a:lnL>
                    <a:lnR>
                      <a:noFill/>
                    </a:lnR>
                    <a:lnT>
                      <a:noFill/>
                    </a:lnT>
                    <a:lnB>
                      <a:noFill/>
                    </a:lnB>
                    <a:noFill/>
                  </a:tcPr>
                </a:tc>
                <a:tc>
                  <a:txBody>
                    <a:bodyPr/>
                    <a:p>
                      <a:r>
                        <a:rPr sz="1100"/>
                        <a:t>.write()</a:t>
                      </a:r>
                      <a:endParaRPr sz="1100"/>
                    </a:p>
                  </a:txBody>
                  <a:tcPr marL="0" marR="0" marT="0" marB="0" anchor="ctr" anchorCtr="0">
                    <a:lnL>
                      <a:noFill/>
                    </a:lnL>
                    <a:lnR>
                      <a:noFill/>
                    </a:lnR>
                    <a:lnT>
                      <a:noFill/>
                    </a:lnT>
                    <a:lnB>
                      <a:noFill/>
                    </a:lnB>
                    <a:noFill/>
                  </a:tcPr>
                </a:tc>
              </a:tr>
              <a:tr h="0">
                <a:tc>
                  <a:txBody>
                    <a:bodyPr/>
                    <a:p>
                      <a:r>
                        <a:rPr sz="1100"/>
                        <a:t>Append File</a:t>
                      </a:r>
                      <a:endParaRPr sz="1100"/>
                    </a:p>
                  </a:txBody>
                  <a:tcPr marL="0" marR="0" marT="0" marB="0" anchor="ctr" anchorCtr="0">
                    <a:lnL>
                      <a:noFill/>
                    </a:lnL>
                    <a:lnR>
                      <a:noFill/>
                    </a:lnR>
                    <a:lnT>
                      <a:noFill/>
                    </a:lnT>
                    <a:lnB>
                      <a:noFill/>
                    </a:lnB>
                    <a:noFill/>
                  </a:tcPr>
                </a:tc>
                <a:tc>
                  <a:txBody>
                    <a:bodyPr/>
                    <a:p>
                      <a:r>
                        <a:rPr sz="1100"/>
                        <a:t>.append()</a:t>
                      </a:r>
                      <a:endParaRPr sz="1100"/>
                    </a:p>
                  </a:txBody>
                  <a:tcPr marL="0" marR="0" marT="0" marB="0" anchor="ctr" anchorCtr="0">
                    <a:lnL>
                      <a:noFill/>
                    </a:lnL>
                    <a:lnR>
                      <a:noFill/>
                    </a:lnR>
                    <a:lnT>
                      <a:noFill/>
                    </a:lnT>
                    <a:lnB>
                      <a:noFill/>
                    </a:lnB>
                    <a:noFill/>
                  </a:tcPr>
                </a:tc>
              </a:tr>
              <a:tr h="0">
                <a:tc>
                  <a:txBody>
                    <a:bodyPr/>
                    <a:p>
                      <a:r>
                        <a:rPr sz="1100"/>
                        <a:t>Close File</a:t>
                      </a:r>
                      <a:endParaRPr sz="1100"/>
                    </a:p>
                  </a:txBody>
                  <a:tcPr marL="0" marR="0" marT="0" marB="0" anchor="ctr" anchorCtr="0">
                    <a:lnL>
                      <a:noFill/>
                    </a:lnL>
                    <a:lnR>
                      <a:noFill/>
                    </a:lnR>
                    <a:lnT>
                      <a:noFill/>
                    </a:lnT>
                    <a:lnB>
                      <a:noFill/>
                    </a:lnB>
                    <a:noFill/>
                  </a:tcPr>
                </a:tc>
                <a:tc>
                  <a:txBody>
                    <a:bodyPr/>
                    <a:p>
                      <a:r>
                        <a:rPr sz="1100"/>
                        <a:t>.close()</a:t>
                      </a:r>
                      <a:endParaRPr sz="1100"/>
                    </a:p>
                  </a:txBody>
                  <a:tcPr marL="0" marR="0" marT="0" marB="0" anchor="ctr" anchorCtr="0">
                    <a:lnL>
                      <a:noFill/>
                    </a:lnL>
                    <a:lnR>
                      <a:noFill/>
                    </a:lnR>
                    <a:lnT>
                      <a:noFill/>
                    </a:lnT>
                    <a:lnB>
                      <a:noFill/>
                    </a:lnB>
                    <a:noFill/>
                  </a:tcPr>
                </a:tc>
              </a:tr>
              <a:tr h="0">
                <a:tc>
                  <a:txBody>
                    <a:bodyPr/>
                    <a:p>
                      <a:r>
                        <a:rPr sz="1100"/>
                        <a:t>Auto-Close</a:t>
                      </a:r>
                      <a:endParaRPr sz="1100"/>
                    </a:p>
                  </a:txBody>
                  <a:tcPr marL="0" marR="0" marT="0" marB="0" anchor="ctr" anchorCtr="0">
                    <a:lnL>
                      <a:noFill/>
                    </a:lnL>
                    <a:lnR>
                      <a:noFill/>
                    </a:lnR>
                    <a:lnT>
                      <a:noFill/>
                    </a:lnT>
                    <a:lnB>
                      <a:noFill/>
                    </a:lnB>
                    <a:noFill/>
                  </a:tcPr>
                </a:tc>
                <a:tc>
                  <a:txBody>
                    <a:bodyPr/>
                    <a:p>
                      <a:r>
                        <a:rPr sz="1100"/>
                        <a:t>with open() as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0505" y="276225"/>
            <a:ext cx="10410825" cy="2553335"/>
          </a:xfrm>
          <a:prstGeom prst="rect">
            <a:avLst/>
          </a:prstGeom>
        </p:spPr>
        <p:txBody>
          <a:bodyPr wrap="square">
            <a:spAutoFit/>
          </a:bodyPr>
          <a:p>
            <a:pPr marL="0" indent="0"/>
            <a:endParaRPr sz="1600" b="0" i="0">
              <a:solidFill>
                <a:srgbClr val="001D35"/>
              </a:solidFill>
              <a:latin typeface="Arial" panose="020B0604020202020204" pitchFamily="34" charset="0"/>
              <a:ea typeface="Google Sans"/>
              <a:cs typeface="Arial" panose="020B0604020202020204" pitchFamily="34" charset="0"/>
            </a:endParaRPr>
          </a:p>
          <a:p>
            <a:pPr marL="0" indent="0"/>
            <a:r>
              <a:rPr lang="en-US" altLang="en-US" sz="1600" b="0" i="0">
                <a:solidFill>
                  <a:srgbClr val="001D35"/>
                </a:solidFill>
                <a:latin typeface="Arial" panose="020B0604020202020204" pitchFamily="34" charset="0"/>
                <a:ea typeface="Google Sans"/>
                <a:cs typeface="Arial" panose="020B0604020202020204" pitchFamily="34" charset="0"/>
              </a:rPr>
              <a:t>Loops in Python are used to repeat actions efficiently. The main types are For loops (counting through items) and While loops (based on conditions). Additionally, Nested Loops allow looping within loops for more complex tasks.</a:t>
            </a:r>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In Python, loops are used to repeatedly execute a block of code.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There are two main types of loops: </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for</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while</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3365" y="1106170"/>
            <a:ext cx="9735820" cy="4485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949315"/>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break</a:t>
            </a:r>
            <a:r>
              <a:rPr sz="2400" b="1" i="0">
                <a:solidFill>
                  <a:srgbClr val="FF0000"/>
                </a:solidFill>
                <a:latin typeface="Arial" panose="020B0604020202020204" pitchFamily="34" charset="0"/>
                <a:ea typeface="Google Sans"/>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continue</a:t>
            </a:r>
            <a:r>
              <a:rPr sz="2400" b="1" i="0">
                <a:solidFill>
                  <a:srgbClr val="FF0000"/>
                </a:solidFill>
                <a:latin typeface="Arial" panose="020B0604020202020204" pitchFamily="34" charset="0"/>
                <a:ea typeface="Google Sans"/>
                <a:cs typeface="Arial" panose="020B0604020202020204" pitchFamily="34" charset="0"/>
              </a:rPr>
              <a:t>: </a:t>
            </a:r>
            <a:r>
              <a:rPr b="0" i="0">
                <a:solidFill>
                  <a:srgbClr val="001D35"/>
                </a:solidFill>
                <a:latin typeface="Arial" panose="020B0604020202020204" pitchFamily="34" charset="0"/>
                <a:ea typeface="Google Sans"/>
                <a:cs typeface="Arial" panose="020B0604020202020204" pitchFamily="34" charset="0"/>
              </a:rPr>
              <a:t>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989580"/>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sz="2800" b="1">
                <a:solidFill>
                  <a:srgbClr val="FF0000"/>
                </a:solidFill>
                <a:latin typeface="Arial" panose="020B0604020202020204" pitchFamily="34" charset="0"/>
                <a:ea typeface="monospace"/>
                <a:cs typeface="Arial" panose="020B0604020202020204" pitchFamily="34" charset="0"/>
                <a:sym typeface="+mn-ea"/>
              </a:rPr>
              <a:t>pass</a:t>
            </a:r>
            <a:r>
              <a:rPr sz="2800" b="1">
                <a:solidFill>
                  <a:srgbClr val="FF0000"/>
                </a:solidFill>
                <a:latin typeface="Arial" panose="020B0604020202020204" pitchFamily="34" charset="0"/>
                <a:ea typeface="Google Sans"/>
                <a:cs typeface="Arial" panose="020B0604020202020204" pitchFamily="34" charset="0"/>
                <a:sym typeface="+mn-ea"/>
              </a:rPr>
              <a:t>:</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9405" y="496570"/>
            <a:ext cx="11301095" cy="5742305"/>
          </a:xfrm>
          <a:prstGeom prst="rect">
            <a:avLst/>
          </a:prstGeom>
        </p:spPr>
      </p:pic>
      <p:sp>
        <p:nvSpPr>
          <p:cNvPr id="3" name="Text Box 2"/>
          <p:cNvSpPr txBox="1"/>
          <p:nvPr/>
        </p:nvSpPr>
        <p:spPr>
          <a:xfrm>
            <a:off x="481965" y="130175"/>
            <a:ext cx="4064000" cy="368300"/>
          </a:xfrm>
          <a:prstGeom prst="rect">
            <a:avLst/>
          </a:prstGeom>
          <a:noFill/>
        </p:spPr>
        <p:txBody>
          <a:bodyPr wrap="square" rtlCol="0">
            <a:spAutoFit/>
          </a:bodyPr>
          <a:p>
            <a:r>
              <a:rPr lang="en-US"/>
              <a:t>NESTED LOOPS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095" y="244793"/>
            <a:ext cx="5080000" cy="2661285"/>
          </a:xfrm>
          <a:prstGeom prst="rect">
            <a:avLst/>
          </a:prstGeom>
        </p:spPr>
        <p:txBody>
          <a:bodyPr>
            <a:spAutoFit/>
          </a:bodyPr>
          <a:p>
            <a:pPr marL="0" indent="0" algn="l" fontAlgn="base">
              <a:spcBef>
                <a:spcPct val="0"/>
              </a:spcBef>
              <a:spcAft>
                <a:spcPct val="0"/>
              </a:spcAft>
            </a:pPr>
            <a:r>
              <a:rPr sz="2100" b="1" i="0">
                <a:solidFill>
                  <a:srgbClr val="273239"/>
                </a:solidFill>
                <a:latin typeface="Nunito"/>
                <a:ea typeface="Nunito"/>
              </a:rPr>
              <a:t>While Loop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a:t>
            </a:r>
            <a:r>
              <a:rPr sz="1600" b="0" i="0" u="sng">
                <a:solidFill>
                  <a:srgbClr val="357960"/>
                </a:solidFill>
                <a:latin typeface="Nunito"/>
                <a:ea typeface="Nunito"/>
                <a:hlinkClick r:id="rId1"/>
              </a:rPr>
              <a:t>Python</a:t>
            </a:r>
            <a:r>
              <a:rPr sz="1600" b="0" i="0">
                <a:solidFill>
                  <a:srgbClr val="273239"/>
                </a:solidFill>
                <a:latin typeface="Nunito"/>
                <a:ea typeface="Nunito"/>
              </a:rPr>
              <a:t>, a </a:t>
            </a:r>
            <a:r>
              <a:rPr sz="1600" b="0" i="0" u="sng">
                <a:solidFill>
                  <a:srgbClr val="357960"/>
                </a:solidFill>
                <a:latin typeface="Nunito"/>
                <a:ea typeface="Nunito"/>
                <a:hlinkClick r:id="rId2"/>
              </a:rPr>
              <a:t>while loop</a:t>
            </a:r>
            <a:r>
              <a:rPr sz="1600" b="0" i="0">
                <a:solidFill>
                  <a:srgbClr val="273239"/>
                </a:solidFill>
                <a:latin typeface="Nunito"/>
                <a:ea typeface="Nunito"/>
              </a:rPr>
              <a:t> is used to execute a block of statements repeatedly until a given condition is satisfied. When the condition becomes false, the line immediately after the loop in the program is executed.</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While Loop Syntax:</a:t>
            </a:r>
            <a:endParaRPr b="1" i="0">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while expression:</a:t>
            </a:r>
            <a:endParaRPr sz="1600" b="0" i="1">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 statement(s)</a:t>
            </a:r>
            <a:endParaRPr sz="1600" b="0" i="1">
              <a:solidFill>
                <a:srgbClr val="273239"/>
              </a:solidFill>
              <a:latin typeface="Nunito"/>
              <a:ea typeface="Nunito"/>
            </a:endParaRPr>
          </a:p>
        </p:txBody>
      </p:sp>
      <p:pic>
        <p:nvPicPr>
          <p:cNvPr id="3" name="Picture 2"/>
          <p:cNvPicPr/>
          <p:nvPr/>
        </p:nvPicPr>
        <p:blipFill>
          <a:blip r:embed="rId3"/>
          <a:stretch>
            <a:fillRect/>
          </a:stretch>
        </p:blipFill>
        <p:spPr>
          <a:xfrm>
            <a:off x="6206490" y="245110"/>
            <a:ext cx="5985510" cy="53803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7705" y="273685"/>
            <a:ext cx="9999980" cy="5412105"/>
          </a:xfrm>
          <a:prstGeom prst="rect">
            <a:avLst/>
          </a:prstGeom>
        </p:spPr>
        <p:txBody>
          <a:bodyPr wrap="square">
            <a:no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How it works: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The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starts by evaluating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the code inside the loop's block is executed.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After executing the code block,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evaluated again.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This process repeats until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 at which point the loop terminates, and the program continues with the next statement after the loop.</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Key Points: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Condition: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must be a Boolean expression that evaluates to either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or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Loop Body: The code block inside the loop must be indented.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Updating Variables: It's crucial to update variables used in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inside the loop to avoid infinite loops (where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never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can be used to exit the loop prematurely, even 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still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skips the current iteration and moves to the next one.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A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can have an optional </a:t>
            </a: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which is executed when the loop terminates normally (not by a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No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 Python does not have a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a:t>
            </a:r>
            <a:endParaRPr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73545" y="0"/>
            <a:ext cx="5125085" cy="5626100"/>
          </a:xfrm>
          <a:prstGeom prst="rect">
            <a:avLst/>
          </a:prstGeom>
        </p:spPr>
        <p:txBody>
          <a:bodyPr wrap="square">
            <a:spAutoFit/>
          </a:bodyPr>
          <a:p>
            <a:pPr marL="0" indent="0">
              <a:lnSpc>
                <a:spcPct val="100000"/>
              </a:lnSpc>
              <a:spcBef>
                <a:spcPts val="1000"/>
              </a:spcBef>
              <a:spcAft>
                <a:spcPts val="500"/>
              </a:spcAft>
            </a:pPr>
            <a:r>
              <a:rPr sz="1400">
                <a:solidFill>
                  <a:srgbClr val="001D35"/>
                </a:solidFill>
                <a:latin typeface="Arial" panose="020B0604020202020204" pitchFamily="34" charset="0"/>
                <a:ea typeface="Google Sans"/>
                <a:cs typeface="Arial" panose="020B0604020202020204" pitchFamily="34" charset="0"/>
                <a:sym typeface="+mn-ea"/>
              </a:rPr>
              <a:t>4. Continuous Data Processing:</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A program might need to process data continuously, such as reading from a sensor or network stream.</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The loop continues as long as new data is available.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whileTrue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data</a:t>
            </a:r>
            <a:r>
              <a:rPr sz="1400">
                <a:solidFill>
                  <a:srgbClr val="001D35"/>
                </a:solidFill>
                <a:latin typeface="Arial" panose="020B0604020202020204" pitchFamily="34" charset="0"/>
                <a:ea typeface="monospace"/>
                <a:cs typeface="Arial" panose="020B0604020202020204" pitchFamily="34" charset="0"/>
                <a:sym typeface="+mn-ea"/>
              </a:rPr>
              <a:t> = read_sensor_data()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if</a:t>
            </a:r>
            <a:r>
              <a:rPr sz="1400">
                <a:solidFill>
                  <a:srgbClr val="001D35"/>
                </a:solidFill>
                <a:latin typeface="Arial" panose="020B0604020202020204" pitchFamily="34" charset="0"/>
                <a:ea typeface="monospace"/>
                <a:cs typeface="Arial" panose="020B0604020202020204" pitchFamily="34" charset="0"/>
                <a:sym typeface="+mn-ea"/>
              </a:rPr>
              <a:t> 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process_data(data)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else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break</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400" b="0" i="0">
                <a:solidFill>
                  <a:srgbClr val="001D35"/>
                </a:solidFill>
                <a:latin typeface="Arial" panose="020B0604020202020204" pitchFamily="34" charset="0"/>
                <a:ea typeface="Google Sans"/>
                <a:cs typeface="Arial" panose="020B0604020202020204" pitchFamily="34" charset="0"/>
              </a:rPr>
              <a:t>5. Menu-Driven Programs: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000" b="0" i="0">
                <a:solidFill>
                  <a:srgbClr val="001D35"/>
                </a:solidFill>
                <a:latin typeface="Arial" panose="020B0604020202020204" pitchFamily="34" charset="0"/>
                <a:ea typeface="Google Sans"/>
                <a:cs typeface="Arial" panose="020B0604020202020204" pitchFamily="34" charset="0"/>
              </a:rPr>
              <a:t>A program might present a menu to the user and repeatedly ask for input until the user chooses to exit.</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900" b="0" i="0">
                <a:solidFill>
                  <a:srgbClr val="001D35"/>
                </a:solidFill>
                <a:latin typeface="Arial" panose="020B0604020202020204" pitchFamily="34" charset="0"/>
                <a:ea typeface="Google Sans"/>
                <a:cs typeface="Arial" panose="020B0604020202020204" pitchFamily="34" charset="0"/>
              </a:rPr>
              <a:t>Python</a:t>
            </a:r>
            <a:endParaRPr sz="9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900" b="0" i="0">
                <a:solidFill>
                  <a:srgbClr val="9334E6"/>
                </a:solidFill>
                <a:latin typeface="Arial" panose="020B0604020202020204" pitchFamily="34" charset="0"/>
                <a:ea typeface="monospace"/>
                <a:cs typeface="Arial" panose="020B0604020202020204" pitchFamily="34" charset="0"/>
              </a:rPr>
              <a:t>whileTrue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"Menu:"</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"1. Option 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"2. Option 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"3. Exit"</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B45908"/>
                </a:solidFill>
                <a:latin typeface="Arial" panose="020B0604020202020204" pitchFamily="34" charset="0"/>
                <a:ea typeface="monospace"/>
                <a:cs typeface="Arial" panose="020B0604020202020204" pitchFamily="34" charset="0"/>
              </a:rPr>
              <a:t>choice</a:t>
            </a:r>
            <a:r>
              <a:rPr sz="900" b="0" i="0">
                <a:solidFill>
                  <a:srgbClr val="001D35"/>
                </a:solidFill>
                <a:latin typeface="Arial" panose="020B0604020202020204" pitchFamily="34" charset="0"/>
                <a:ea typeface="monospace"/>
                <a:cs typeface="Arial" panose="020B0604020202020204" pitchFamily="34" charset="0"/>
              </a:rPr>
              <a:t> = input(</a:t>
            </a:r>
            <a:r>
              <a:rPr sz="900" b="0" i="0">
                <a:solidFill>
                  <a:srgbClr val="188038"/>
                </a:solidFill>
                <a:latin typeface="Arial" panose="020B0604020202020204" pitchFamily="34" charset="0"/>
                <a:ea typeface="monospace"/>
                <a:cs typeface="Arial" panose="020B0604020202020204" pitchFamily="34" charset="0"/>
              </a:rPr>
              <a:t>"Enter choice: "</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 else</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"3"</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break</a:t>
            </a:r>
            <a:endParaRPr sz="9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else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"Invalid choice."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0" y="0"/>
            <a:ext cx="6773545" cy="5956935"/>
          </a:xfrm>
          <a:prstGeom prst="rect">
            <a:avLst/>
          </a:prstGeom>
          <a:noFill/>
        </p:spPr>
        <p:txBody>
          <a:bodyPr wrap="square" rtlCol="0" anchor="t">
            <a:spAutoFit/>
          </a:bodyPr>
          <a:p>
            <a:pPr marL="0" indent="0">
              <a:lnSpc>
                <a:spcPct val="100000"/>
              </a:lnSpc>
              <a:spcBef>
                <a:spcPct val="0"/>
              </a:spcBef>
              <a:spcAft>
                <a:spcPts val="1000"/>
              </a:spcAft>
            </a:pPr>
            <a:r>
              <a:rPr>
                <a:solidFill>
                  <a:srgbClr val="001D35"/>
                </a:solidFill>
                <a:latin typeface="Arial" panose="020B0604020202020204" pitchFamily="34" charset="0"/>
                <a:ea typeface="Google Sans"/>
                <a:cs typeface="Arial" panose="020B0604020202020204" pitchFamily="34" charset="0"/>
                <a:sym typeface="+mn-ea"/>
              </a:rPr>
              <a:t>Here are some real-life examples: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a:solidFill>
                  <a:srgbClr val="001D35"/>
                </a:solidFill>
                <a:latin typeface="Arial" panose="020B0604020202020204" pitchFamily="34" charset="0"/>
                <a:ea typeface="Google Sans"/>
                <a:cs typeface="Arial" panose="020B0604020202020204" pitchFamily="34" charset="0"/>
                <a:sym typeface="+mn-ea"/>
              </a:rPr>
              <a:t>1</a:t>
            </a:r>
            <a:r>
              <a:rPr sz="1600">
                <a:solidFill>
                  <a:srgbClr val="001D35"/>
                </a:solidFill>
                <a:latin typeface="Arial" panose="020B0604020202020204" pitchFamily="34" charset="0"/>
                <a:ea typeface="Google Sans"/>
                <a:cs typeface="Arial" panose="020B0604020202020204" pitchFamily="34" charset="0"/>
                <a:sym typeface="+mn-ea"/>
              </a:rPr>
              <a:t>. User Input Validation: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program might need to repeatedly ask the user for input until a valid response is given.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For example, prompting for a username until it meets certain criteria (e.g., minimum length, no spaces).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whileTrue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username</a:t>
            </a:r>
            <a:r>
              <a:rPr sz="1000">
                <a:solidFill>
                  <a:srgbClr val="001D35"/>
                </a:solidFill>
                <a:latin typeface="Arial" panose="020B0604020202020204" pitchFamily="34" charset="0"/>
                <a:ea typeface="monospace"/>
                <a:cs typeface="Arial" panose="020B0604020202020204" pitchFamily="34" charset="0"/>
                <a:sym typeface="+mn-ea"/>
              </a:rPr>
              <a:t> = input(</a:t>
            </a:r>
            <a:r>
              <a:rPr sz="1000">
                <a:solidFill>
                  <a:srgbClr val="188038"/>
                </a:solidFill>
                <a:latin typeface="Arial" panose="020B0604020202020204" pitchFamily="34" charset="0"/>
                <a:ea typeface="monospace"/>
                <a:cs typeface="Arial" panose="020B0604020202020204" pitchFamily="34" charset="0"/>
                <a:sym typeface="+mn-ea"/>
              </a:rPr>
              <a:t>"Enter username (at least 5 characters, no spaces): "</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len(username) &gt;= </a:t>
            </a:r>
            <a:r>
              <a:rPr sz="1000">
                <a:solidFill>
                  <a:srgbClr val="B45908"/>
                </a:solidFill>
                <a:latin typeface="Arial" panose="020B0604020202020204" pitchFamily="34" charset="0"/>
                <a:ea typeface="monospace"/>
                <a:cs typeface="Arial" panose="020B0604020202020204" pitchFamily="34" charset="0"/>
                <a:sym typeface="+mn-ea"/>
              </a:rPr>
              <a:t>5</a:t>
            </a:r>
            <a:r>
              <a:rPr sz="1000">
                <a:solidFill>
                  <a:srgbClr val="9334E6"/>
                </a:solidFill>
                <a:latin typeface="Arial" panose="020B0604020202020204" pitchFamily="34" charset="0"/>
                <a:ea typeface="monospace"/>
                <a:cs typeface="Arial" panose="020B0604020202020204" pitchFamily="34" charset="0"/>
                <a:sym typeface="+mn-ea"/>
              </a:rPr>
              <a:t>and</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9334E6"/>
                </a:solidFill>
                <a:latin typeface="Arial" panose="020B0604020202020204" pitchFamily="34" charset="0"/>
                <a:ea typeface="monospace"/>
                <a:cs typeface="Arial" panose="020B0604020202020204" pitchFamily="34" charset="0"/>
                <a:sym typeface="+mn-ea"/>
              </a:rPr>
              <a:t>notin</a:t>
            </a:r>
            <a:r>
              <a:rPr sz="1000">
                <a:solidFill>
                  <a:srgbClr val="001D35"/>
                </a:solidFill>
                <a:latin typeface="Arial" panose="020B0604020202020204" pitchFamily="34" charset="0"/>
                <a:ea typeface="monospace"/>
                <a:cs typeface="Arial" panose="020B0604020202020204" pitchFamily="34" charset="0"/>
                <a:sym typeface="+mn-ea"/>
              </a:rPr>
              <a:t> username: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break</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else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"Invalid username. Please try again."</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2. Countdown Timer:</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countdown timer can be implemented using a while loop that decrements a counter variable until it reaches zero.</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time</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B45908"/>
                </a:solidFill>
                <a:latin typeface="Arial" panose="020B0604020202020204" pitchFamily="34" charset="0"/>
                <a:ea typeface="monospace"/>
                <a:cs typeface="Arial" panose="020B0604020202020204" pitchFamily="34" charset="0"/>
                <a:sym typeface="+mn-ea"/>
              </a:rPr>
              <a:t>10</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a:t>
            </a:r>
            <a:r>
              <a:rPr sz="1000">
                <a:solidFill>
                  <a:srgbClr val="001D35"/>
                </a:solidFill>
                <a:latin typeface="Arial" panose="020B0604020202020204" pitchFamily="34" charset="0"/>
                <a:ea typeface="monospace"/>
                <a:cs typeface="Arial" panose="020B0604020202020204" pitchFamily="34" charset="0"/>
                <a:sym typeface="+mn-ea"/>
              </a:rPr>
              <a:t> time &gt;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f"Time remaining: </a:t>
            </a:r>
            <a:r>
              <a:rPr sz="1000">
                <a:solidFill>
                  <a:srgbClr val="001D35"/>
                </a:solidFill>
                <a:latin typeface="Arial" panose="020B0604020202020204" pitchFamily="34" charset="0"/>
                <a:ea typeface="monospace"/>
                <a:cs typeface="Arial" panose="020B0604020202020204" pitchFamily="34" charset="0"/>
                <a:sym typeface="+mn-ea"/>
              </a:rPr>
              <a:t>{time}</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time -= </a:t>
            </a:r>
            <a:r>
              <a:rPr sz="1000">
                <a:solidFill>
                  <a:srgbClr val="B45908"/>
                </a:solidFill>
                <a:latin typeface="Arial" panose="020B0604020202020204" pitchFamily="34" charset="0"/>
                <a:ea typeface="monospace"/>
                <a:cs typeface="Arial" panose="020B0604020202020204" pitchFamily="34" charset="0"/>
                <a:sym typeface="+mn-ea"/>
              </a:rPr>
              <a:t>1</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"Time's up!"</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3. Game Loops: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In games, a </a:t>
            </a:r>
            <a:r>
              <a:rPr sz="1200">
                <a:solidFill>
                  <a:srgbClr val="001D35"/>
                </a:solidFill>
                <a:latin typeface="Arial" panose="020B0604020202020204" pitchFamily="34" charset="0"/>
                <a:ea typeface="monospace"/>
                <a:cs typeface="Arial" panose="020B0604020202020204" pitchFamily="34" charset="0"/>
                <a:sym typeface="+mn-ea"/>
              </a:rPr>
              <a:t>while</a:t>
            </a:r>
            <a:r>
              <a:rPr sz="1200">
                <a:solidFill>
                  <a:srgbClr val="001D35"/>
                </a:solidFill>
                <a:latin typeface="Arial" panose="020B0604020202020204" pitchFamily="34" charset="0"/>
                <a:ea typeface="Google Sans"/>
                <a:cs typeface="Arial" panose="020B0604020202020204" pitchFamily="34" charset="0"/>
                <a:sym typeface="+mn-ea"/>
              </a:rPr>
              <a:t> loop is used to keep the game running until a certain condition is met (e.g., the player loses, the game is won).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False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whilenot</a:t>
            </a:r>
            <a:r>
              <a:rPr sz="1000">
                <a:solidFill>
                  <a:srgbClr val="001D35"/>
                </a:solidFill>
                <a:latin typeface="Arial" panose="020B0604020202020204" pitchFamily="34" charset="0"/>
                <a:ea typeface="monospace"/>
                <a:cs typeface="Arial" panose="020B0604020202020204" pitchFamily="34" charset="0"/>
                <a:sym typeface="+mn-ea"/>
              </a:rPr>
              <a:t> game_over:</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game logic to update game state</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check if game over</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player_health &lt;=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True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"Game Over!"</a:t>
            </a:r>
            <a:r>
              <a:rPr sz="1000">
                <a:solidFill>
                  <a:srgbClr val="001D35"/>
                </a:solidFill>
                <a:latin typeface="Arial" panose="020B0604020202020204" pitchFamily="34" charset="0"/>
                <a:ea typeface="monospace"/>
                <a:cs typeface="Arial" panose="020B0604020202020204" pitchFamily="34" charset="0"/>
                <a:sym typeface="+mn-ea"/>
              </a:rPr>
              <a:t>)</a:t>
            </a:r>
            <a:endParaRPr lang="en-US" sz="10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070" y="193675"/>
            <a:ext cx="8153400" cy="5728970"/>
          </a:xfrm>
          <a:prstGeom prst="rect">
            <a:avLst/>
          </a:prstGeom>
        </p:spPr>
        <p:txBody>
          <a:bodyPr wrap="square">
            <a:spAutoFit/>
          </a:bodyPr>
          <a:p>
            <a:pPr marL="0" indent="0">
              <a:lnSpc>
                <a:spcPct val="100000"/>
              </a:lnSpc>
              <a:spcBef>
                <a:spcPts val="500"/>
              </a:spcBef>
              <a:spcAft>
                <a:spcPts val="1000"/>
              </a:spcAft>
            </a:pPr>
            <a:r>
              <a:rPr sz="4000" b="1" i="0">
                <a:solidFill>
                  <a:srgbClr val="FF0000"/>
                </a:solidFill>
                <a:latin typeface="Arial" panose="020B0604020202020204" pitchFamily="34" charset="0"/>
                <a:ea typeface="Google Sans"/>
                <a:cs typeface="Arial" panose="020B0604020202020204" pitchFamily="34" charset="0"/>
              </a:rPr>
              <a:t>A string </a:t>
            </a:r>
            <a:r>
              <a:rPr b="0" i="0">
                <a:solidFill>
                  <a:srgbClr val="001D35"/>
                </a:solidFill>
                <a:latin typeface="Arial" panose="020B0604020202020204" pitchFamily="34" charset="0"/>
                <a:ea typeface="Google Sans"/>
                <a:cs typeface="Arial" panose="020B0604020202020204" pitchFamily="34" charset="0"/>
              </a:rPr>
              <a:t>in Python is a sequence of characters. It's a fundamental data type used to represent text. Strings are immutable, meaning their content cannot be changed after creation.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String Literals: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Strings are created using single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double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triple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Single and double quotes are interchangeable.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Triple quotes allow multi-line strings and can include both single and double quotes without escaping.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String Operations: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Concatenation</a:t>
            </a:r>
            <a:r>
              <a:rPr sz="1600" b="0" i="0">
                <a:solidFill>
                  <a:srgbClr val="001D35"/>
                </a:solidFill>
                <a:latin typeface="Arial" panose="020B0604020202020204" pitchFamily="34" charset="0"/>
                <a:ea typeface="Google Sans"/>
                <a:cs typeface="Arial" panose="020B0604020202020204" pitchFamily="34" charset="0"/>
              </a:rPr>
              <a:t>: Strings can be joined using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Indexing</a:t>
            </a:r>
            <a:r>
              <a:rPr sz="1600" b="0" i="0">
                <a:solidFill>
                  <a:srgbClr val="001D35"/>
                </a:solidFill>
                <a:latin typeface="Arial" panose="020B0604020202020204" pitchFamily="34" charset="0"/>
                <a:ea typeface="Google Sans"/>
                <a:cs typeface="Arial" panose="020B0604020202020204" pitchFamily="34" charset="0"/>
              </a:rPr>
              <a:t>: Individual characters can be accessed using square brackets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with zero-based indexing.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Slicing</a:t>
            </a:r>
            <a:r>
              <a:rPr sz="1600" b="0" i="0">
                <a:solidFill>
                  <a:srgbClr val="001D35"/>
                </a:solidFill>
                <a:latin typeface="Arial" panose="020B0604020202020204" pitchFamily="34" charset="0"/>
                <a:ea typeface="Google Sans"/>
                <a:cs typeface="Arial" panose="020B0604020202020204" pitchFamily="34" charset="0"/>
              </a:rPr>
              <a:t>: Substrings can be extracted using slicing </a:t>
            </a:r>
            <a:r>
              <a:rPr sz="1600" b="0" i="0">
                <a:solidFill>
                  <a:srgbClr val="001D35"/>
                </a:solidFill>
                <a:latin typeface="Arial" panose="020B0604020202020204" pitchFamily="34" charset="0"/>
                <a:ea typeface="monospace"/>
                <a:cs typeface="Arial" panose="020B0604020202020204" pitchFamily="34" charset="0"/>
              </a:rPr>
              <a:t>[start:end:step]</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Length</a:t>
            </a:r>
            <a:r>
              <a:rPr sz="1600" b="0" i="0">
                <a:solidFill>
                  <a:srgbClr val="001D35"/>
                </a:solidFill>
                <a:latin typeface="Arial" panose="020B0604020202020204" pitchFamily="34" charset="0"/>
                <a:ea typeface="Google Sans"/>
                <a:cs typeface="Arial" panose="020B0604020202020204" pitchFamily="34" charset="0"/>
              </a:rPr>
              <a:t>: The </a:t>
            </a:r>
            <a:r>
              <a:rPr sz="1600" b="0" i="0">
                <a:solidFill>
                  <a:srgbClr val="001D35"/>
                </a:solidFill>
                <a:latin typeface="Arial" panose="020B0604020202020204" pitchFamily="34" charset="0"/>
                <a:ea typeface="monospace"/>
                <a:cs typeface="Arial" panose="020B0604020202020204" pitchFamily="34" charset="0"/>
              </a:rPr>
              <a:t>len()</a:t>
            </a:r>
            <a:r>
              <a:rPr sz="1600" b="0" i="0">
                <a:solidFill>
                  <a:srgbClr val="001D35"/>
                </a:solidFill>
                <a:latin typeface="Arial" panose="020B0604020202020204" pitchFamily="34" charset="0"/>
                <a:ea typeface="Google Sans"/>
                <a:cs typeface="Arial" panose="020B0604020202020204" pitchFamily="34" charset="0"/>
              </a:rPr>
              <a:t> function returns the number of characters in a 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Comparison</a:t>
            </a:r>
            <a:r>
              <a:rPr sz="1600" b="0" i="0">
                <a:solidFill>
                  <a:srgbClr val="001D35"/>
                </a:solidFill>
                <a:latin typeface="Arial" panose="020B0604020202020204" pitchFamily="34" charset="0"/>
                <a:ea typeface="Google Sans"/>
                <a:cs typeface="Arial" panose="020B0604020202020204" pitchFamily="34" charset="0"/>
              </a:rPr>
              <a:t>: Strings can be compared using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and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Comparison is based on the ASCII value of the characters.</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06465" y="6035675"/>
            <a:ext cx="6096000" cy="368300"/>
          </a:xfrm>
          <a:prstGeom prst="rect">
            <a:avLst/>
          </a:prstGeom>
          <a:noFill/>
        </p:spPr>
        <p:txBody>
          <a:bodyPr wrap="square" rtlCol="0" anchor="t">
            <a:spAutoFit/>
          </a:bodyPr>
          <a:p>
            <a:r>
              <a:rPr lang="en-US" altLang="en-US"/>
              <a:t>https://www.programiz.com/python-programming/string</a:t>
            </a:r>
            <a:endParaRPr lang="en-US"/>
          </a:p>
        </p:txBody>
      </p:sp>
      <p:sp>
        <p:nvSpPr>
          <p:cNvPr id="4" name="Text Box 3"/>
          <p:cNvSpPr txBox="1"/>
          <p:nvPr/>
        </p:nvSpPr>
        <p:spPr>
          <a:xfrm>
            <a:off x="9361805" y="1054735"/>
            <a:ext cx="2580005" cy="4523105"/>
          </a:xfrm>
          <a:prstGeom prst="rect">
            <a:avLst/>
          </a:prstGeom>
          <a:noFill/>
        </p:spPr>
        <p:txBody>
          <a:bodyPr wrap="square" rtlCol="0">
            <a:spAutoFit/>
          </a:bodyPr>
          <a:p>
            <a:pPr marL="285750" indent="-285750">
              <a:buFont typeface="Arial" panose="020B0604020202020204" pitchFamily="34" charset="0"/>
              <a:buChar char="•"/>
            </a:pPr>
            <a:r>
              <a:rPr lang="en-US" altLang="en-US"/>
              <a:t>Indexing:</a:t>
            </a:r>
            <a:endParaRPr lang="en-US" altLang="en-US"/>
          </a:p>
          <a:p>
            <a:pPr marL="285750" indent="-285750">
              <a:buFont typeface="Arial" panose="020B0604020202020204" pitchFamily="34" charset="0"/>
              <a:buChar char="•"/>
            </a:pPr>
            <a:r>
              <a:rPr lang="en-US" altLang="en-US"/>
              <a:t>Negative Indexing:</a:t>
            </a:r>
            <a:endParaRPr lang="en-US" altLang="en-US"/>
          </a:p>
          <a:p>
            <a:pPr marL="285750" indent="-285750">
              <a:buFont typeface="Arial" panose="020B0604020202020204" pitchFamily="34" charset="0"/>
              <a:buChar char="•"/>
            </a:pPr>
            <a:r>
              <a:rPr lang="en-US" altLang="en-US"/>
              <a:t>Slicing: </a:t>
            </a:r>
            <a:endParaRPr lang="en-US" altLang="en-US"/>
          </a:p>
          <a:p>
            <a:pPr marL="285750" indent="-285750">
              <a:buFont typeface="Arial" panose="020B0604020202020204" pitchFamily="34" charset="0"/>
              <a:buChar char="•"/>
            </a:pPr>
            <a:r>
              <a:rPr lang="en-US" altLang="en-US"/>
              <a:t>Python Strings are Immutable</a:t>
            </a:r>
            <a:endParaRPr lang="en-US" altLang="en-US"/>
          </a:p>
          <a:p>
            <a:pPr marL="285750" indent="-285750">
              <a:buFont typeface="Arial" panose="020B0604020202020204" pitchFamily="34" charset="0"/>
              <a:buChar char="•"/>
            </a:pPr>
            <a:r>
              <a:rPr lang="en-US" altLang="en-US"/>
              <a:t>Python Multiline String</a:t>
            </a:r>
            <a:endParaRPr lang="en-US" altLang="en-US"/>
          </a:p>
          <a:p>
            <a:pPr marL="285750" indent="-285750">
              <a:buFont typeface="Arial" panose="020B0604020202020204" pitchFamily="34" charset="0"/>
              <a:buChar char="•"/>
            </a:pPr>
            <a:r>
              <a:rPr lang="en-US" altLang="en-US"/>
              <a:t>Python String Operations</a:t>
            </a:r>
            <a:endParaRPr lang="en-US" altLang="en-US"/>
          </a:p>
          <a:p>
            <a:pPr marL="285750" indent="-285750">
              <a:buFont typeface="Arial" panose="020B0604020202020204" pitchFamily="34" charset="0"/>
              <a:buChar char="•"/>
            </a:pPr>
            <a:r>
              <a:rPr lang="en-US" altLang="en-US"/>
              <a:t>Iterate Through a Python String</a:t>
            </a:r>
            <a:endParaRPr lang="en-US" altLang="en-US"/>
          </a:p>
          <a:p>
            <a:pPr marL="285750" indent="-285750">
              <a:buFont typeface="Arial" panose="020B0604020202020204" pitchFamily="34" charset="0"/>
              <a:buChar char="•"/>
            </a:pPr>
            <a:r>
              <a:rPr lang="en-US" altLang="en-US"/>
              <a:t>Python String Length</a:t>
            </a:r>
            <a:endParaRPr lang="en-US" altLang="en-US"/>
          </a:p>
          <a:p>
            <a:pPr marL="285750" indent="-285750">
              <a:buFont typeface="Arial" panose="020B0604020202020204" pitchFamily="34" charset="0"/>
              <a:buChar char="•"/>
            </a:pPr>
            <a:r>
              <a:rPr lang="en-US" altLang="en-US"/>
              <a:t>String Membership Test</a:t>
            </a:r>
            <a:endParaRPr lang="en-US" altLang="en-US"/>
          </a:p>
          <a:p>
            <a:pPr marL="285750" indent="-285750">
              <a:buFont typeface="Arial" panose="020B0604020202020204" pitchFamily="34" charset="0"/>
              <a:buChar char="•"/>
            </a:pPr>
            <a:r>
              <a:rPr lang="en-US" altLang="en-US"/>
              <a:t>Methods of Python String</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227965"/>
            <a:ext cx="5330825" cy="5495290"/>
          </a:xfrm>
          <a:prstGeom prst="rect">
            <a:avLst/>
          </a:prstGeom>
        </p:spPr>
        <p:txBody>
          <a:bodyPr wrap="square">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Methods:</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Python provides numerous built-in methods for string manipulation. Some common methods include:</a:t>
            </a:r>
            <a:endParaRPr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lower()</a:t>
            </a:r>
            <a:r>
              <a:rPr sz="1600" b="0" i="0">
                <a:solidFill>
                  <a:srgbClr val="001D35"/>
                </a:solidFill>
                <a:latin typeface="Arial" panose="020B0604020202020204" pitchFamily="34" charset="0"/>
                <a:ea typeface="Google Sans"/>
                <a:cs typeface="Arial" panose="020B0604020202020204" pitchFamily="34" charset="0"/>
              </a:rPr>
              <a:t>: Converts a string to lowercase.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upper()</a:t>
            </a:r>
            <a:r>
              <a:rPr sz="1600" b="0" i="0">
                <a:solidFill>
                  <a:srgbClr val="001D35"/>
                </a:solidFill>
                <a:latin typeface="Arial" panose="020B0604020202020204" pitchFamily="34" charset="0"/>
                <a:ea typeface="Google Sans"/>
                <a:cs typeface="Arial" panose="020B0604020202020204" pitchFamily="34" charset="0"/>
              </a:rPr>
              <a:t>: Converts a string to uppercase.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strip()</a:t>
            </a:r>
            <a:r>
              <a:rPr sz="1600" b="0" i="0">
                <a:solidFill>
                  <a:srgbClr val="001D35"/>
                </a:solidFill>
                <a:latin typeface="Arial" panose="020B0604020202020204" pitchFamily="34" charset="0"/>
                <a:ea typeface="Google Sans"/>
                <a:cs typeface="Arial" panose="020B0604020202020204" pitchFamily="34" charset="0"/>
              </a:rPr>
              <a:t>: Removes leading and trailing whitespace.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split()</a:t>
            </a:r>
            <a:r>
              <a:rPr sz="1600" b="0" i="0">
                <a:solidFill>
                  <a:srgbClr val="001D35"/>
                </a:solidFill>
                <a:latin typeface="Arial" panose="020B0604020202020204" pitchFamily="34" charset="0"/>
                <a:ea typeface="Google Sans"/>
                <a:cs typeface="Arial" panose="020B0604020202020204" pitchFamily="34" charset="0"/>
              </a:rPr>
              <a:t>: Splits a string into a list of substrings based on a delimiter.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join()</a:t>
            </a:r>
            <a:r>
              <a:rPr sz="1600" b="0" i="0">
                <a:solidFill>
                  <a:srgbClr val="001D35"/>
                </a:solidFill>
                <a:latin typeface="Arial" panose="020B0604020202020204" pitchFamily="34" charset="0"/>
                <a:ea typeface="Google Sans"/>
                <a:cs typeface="Arial" panose="020B0604020202020204" pitchFamily="34" charset="0"/>
              </a:rPr>
              <a:t>: Concatenates a list of strings into a single string using a specified separator.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replace()</a:t>
            </a:r>
            <a:r>
              <a:rPr sz="1600" b="0" i="0">
                <a:solidFill>
                  <a:srgbClr val="001D35"/>
                </a:solidFill>
                <a:latin typeface="Arial" panose="020B0604020202020204" pitchFamily="34" charset="0"/>
                <a:ea typeface="Google Sans"/>
                <a:cs typeface="Arial" panose="020B0604020202020204" pitchFamily="34" charset="0"/>
              </a:rPr>
              <a:t>: Replaces occurrences of a substring with another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find()</a:t>
            </a:r>
            <a:r>
              <a:rPr sz="1600" b="0" i="0">
                <a:solidFill>
                  <a:srgbClr val="001D35"/>
                </a:solidFill>
                <a:latin typeface="Arial" panose="020B0604020202020204" pitchFamily="34" charset="0"/>
                <a:ea typeface="Google Sans"/>
                <a:cs typeface="Arial" panose="020B0604020202020204" pitchFamily="34" charset="0"/>
              </a:rPr>
              <a:t>: Returns the index of the first occurrence of a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startswith()</a:t>
            </a:r>
            <a:r>
              <a:rPr sz="1600" b="0" i="0">
                <a:solidFill>
                  <a:srgbClr val="001D35"/>
                </a:solidFill>
                <a:latin typeface="Arial" panose="020B0604020202020204" pitchFamily="34" charset="0"/>
                <a:ea typeface="Google Sans"/>
                <a:cs typeface="Arial" panose="020B0604020202020204" pitchFamily="34" charset="0"/>
              </a:rPr>
              <a:t>: Checks if a string starts with a specified prefix.</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endswith()</a:t>
            </a:r>
            <a:r>
              <a:rPr sz="1600" b="0" i="0">
                <a:solidFill>
                  <a:srgbClr val="001D35"/>
                </a:solidFill>
                <a:latin typeface="Arial" panose="020B0604020202020204" pitchFamily="34" charset="0"/>
                <a:ea typeface="Google Sans"/>
                <a:cs typeface="Arial" panose="020B0604020202020204" pitchFamily="34" charset="0"/>
              </a:rPr>
              <a:t>: Checks if a string ends with a specified suffix.</a:t>
            </a:r>
            <a:endParaRPr sz="1600" b="0" i="0">
              <a:solidFill>
                <a:srgbClr val="001D35"/>
              </a:solidFill>
              <a:latin typeface="Arial" panose="020B0604020202020204" pitchFamily="34" charset="0"/>
              <a:ea typeface="Google Sans"/>
              <a:cs typeface="Arial" panose="020B0604020202020204" pitchFamily="34" charset="0"/>
            </a:endParaRPr>
          </a:p>
        </p:txBody>
      </p:sp>
      <p:graphicFrame>
        <p:nvGraphicFramePr>
          <p:cNvPr id="3" name="Table 2"/>
          <p:cNvGraphicFramePr/>
          <p:nvPr>
            <p:custDataLst>
              <p:tags r:id="rId1"/>
            </p:custDataLst>
          </p:nvPr>
        </p:nvGraphicFramePr>
        <p:xfrm>
          <a:off x="6351270" y="1198880"/>
          <a:ext cx="5730240" cy="3990340"/>
        </p:xfrm>
        <a:graphic>
          <a:graphicData uri="http://schemas.openxmlformats.org/drawingml/2006/table">
            <a:tbl>
              <a:tblPr/>
              <a:tblGrid>
                <a:gridCol w="1396365"/>
                <a:gridCol w="4333875"/>
              </a:tblGrid>
              <a:tr h="789940">
                <a:tc>
                  <a:txBody>
                    <a:bodyPr/>
                    <a:p>
                      <a:pPr marL="0" indent="0" algn="l">
                        <a:spcBef>
                          <a:spcPct val="0"/>
                        </a:spcBef>
                        <a:spcAft>
                          <a:spcPct val="0"/>
                        </a:spcAft>
                      </a:pPr>
                      <a:r>
                        <a:rPr sz="1100" b="0" i="0">
                          <a:solidFill>
                            <a:srgbClr val="25265E"/>
                          </a:solidFill>
                          <a:latin typeface="euclid_circular_a"/>
                          <a:ea typeface="euclid_circular_a"/>
                        </a:rPr>
                        <a:t>Methods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2"/>
                        </a:rPr>
                        <a:t>upper()</a:t>
                      </a:r>
                      <a:endParaRPr sz="1100" b="0" i="0">
                        <a:solidFill>
                          <a:srgbClr val="0556F3"/>
                        </a:solidFill>
                        <a:latin typeface="euclid_circular_a"/>
                        <a:ea typeface="euclid_circular_a"/>
                        <a:hlinkClick r:id="rId2"/>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uppercase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3"/>
                        </a:rPr>
                        <a:t>lower()</a:t>
                      </a:r>
                      <a:endParaRPr sz="1100" b="0" i="0">
                        <a:solidFill>
                          <a:srgbClr val="0556F3"/>
                        </a:solidFill>
                        <a:latin typeface="euclid_circular_a"/>
                        <a:ea typeface="euclid_circular_a"/>
                        <a:hlinkClick r:id="rId3"/>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lowercase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4"/>
                        </a:rPr>
                        <a:t>partition()</a:t>
                      </a:r>
                      <a:endParaRPr sz="1100" b="0" i="0">
                        <a:solidFill>
                          <a:srgbClr val="0556F3"/>
                        </a:solidFill>
                        <a:latin typeface="euclid_circular_a"/>
                        <a:ea typeface="euclid_circular_a"/>
                        <a:hlinkClick r:id="rId4"/>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a tuple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5"/>
                        </a:rPr>
                        <a:t>replace()</a:t>
                      </a:r>
                      <a:endParaRPr sz="1100" b="0" i="0">
                        <a:solidFill>
                          <a:srgbClr val="0556F3"/>
                        </a:solidFill>
                        <a:latin typeface="euclid_circular_a"/>
                        <a:ea typeface="euclid_circular_a"/>
                        <a:hlinkClick r:id="rId5"/>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Replaces substring inside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6"/>
                        </a:rPr>
                        <a:t>find()</a:t>
                      </a:r>
                      <a:endParaRPr sz="1100" b="0" i="0">
                        <a:solidFill>
                          <a:srgbClr val="0556F3"/>
                        </a:solidFill>
                        <a:latin typeface="euclid_circular_a"/>
                        <a:ea typeface="euclid_circular_a"/>
                        <a:hlinkClick r:id="rId6"/>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the index of the first occurrence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7"/>
                        </a:rPr>
                        <a:t>rstrip()</a:t>
                      </a:r>
                      <a:endParaRPr sz="1100" b="0" i="0">
                        <a:solidFill>
                          <a:srgbClr val="0556F3"/>
                        </a:solidFill>
                        <a:latin typeface="euclid_circular_a"/>
                        <a:ea typeface="euclid_circular_a"/>
                        <a:hlinkClick r:id="rId7"/>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Removes trailing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8"/>
                        </a:rPr>
                        <a:t>split()</a:t>
                      </a:r>
                      <a:endParaRPr sz="1100" b="0" i="0">
                        <a:solidFill>
                          <a:srgbClr val="0556F3"/>
                        </a:solidFill>
                        <a:latin typeface="euclid_circular_a"/>
                        <a:ea typeface="euclid_circular_a"/>
                        <a:hlinkClick r:id="rId8"/>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Splits string from left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9"/>
                        </a:rPr>
                        <a:t>startswith()</a:t>
                      </a:r>
                      <a:endParaRPr sz="1100" b="0" i="0">
                        <a:solidFill>
                          <a:srgbClr val="0556F3"/>
                        </a:solidFill>
                        <a:latin typeface="euclid_circular_a"/>
                        <a:ea typeface="euclid_circular_a"/>
                        <a:hlinkClick r:id="rId9"/>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if string starts with the specified 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0"/>
                        </a:rPr>
                        <a:t>isnumeric()</a:t>
                      </a:r>
                      <a:endParaRPr sz="1100" b="0" i="0">
                        <a:solidFill>
                          <a:srgbClr val="0556F3"/>
                        </a:solidFill>
                        <a:latin typeface="euclid_circular_a"/>
                        <a:ea typeface="euclid_circular_a"/>
                        <a:hlinkClick r:id="rId1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numeric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1"/>
                        </a:rPr>
                        <a:t>index()</a:t>
                      </a:r>
                      <a:endParaRPr sz="1100" b="0" i="0">
                        <a:solidFill>
                          <a:srgbClr val="0556F3"/>
                        </a:solidFill>
                        <a:latin typeface="euclid_circular_a"/>
                        <a:ea typeface="euclid_circular_a"/>
                        <a:hlinkClick r:id="rId11"/>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Returns index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3715" y="262255"/>
            <a:ext cx="5080000" cy="3497580"/>
          </a:xfrm>
          <a:prstGeom prst="rect">
            <a:avLst/>
          </a:prstGeom>
        </p:spPr>
        <p:txBody>
          <a:bodyPr>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Formatting:</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Python offers several ways to format strings, including:</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C-style formatting: Uses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 with format specifiers like </a:t>
            </a:r>
            <a:r>
              <a:rPr sz="1600" b="0" i="0">
                <a:solidFill>
                  <a:srgbClr val="001D35"/>
                </a:solidFill>
                <a:latin typeface="Arial" panose="020B0604020202020204" pitchFamily="34" charset="0"/>
                <a:ea typeface="monospace"/>
                <a:cs typeface="Arial" panose="020B0604020202020204" pitchFamily="34" charset="0"/>
              </a:rPr>
              <a:t>%s</a:t>
            </a:r>
            <a:r>
              <a:rPr sz="1600" b="0" i="0">
                <a:solidFill>
                  <a:srgbClr val="001D35"/>
                </a:solidFill>
                <a:latin typeface="Arial" panose="020B0604020202020204" pitchFamily="34" charset="0"/>
                <a:ea typeface="Google Sans"/>
                <a:cs typeface="Arial" panose="020B0604020202020204" pitchFamily="34" charset="0"/>
              </a:rPr>
              <a:t> for strings, </a:t>
            </a:r>
            <a:r>
              <a:rPr sz="1600" b="0" i="0">
                <a:solidFill>
                  <a:srgbClr val="001D35"/>
                </a:solidFill>
                <a:latin typeface="Arial" panose="020B0604020202020204" pitchFamily="34" charset="0"/>
                <a:ea typeface="monospace"/>
                <a:cs typeface="Arial" panose="020B0604020202020204" pitchFamily="34" charset="0"/>
              </a:rPr>
              <a:t>%d</a:t>
            </a:r>
            <a:r>
              <a:rPr sz="1600" b="0" i="0">
                <a:solidFill>
                  <a:srgbClr val="001D35"/>
                </a:solidFill>
                <a:latin typeface="Arial" panose="020B0604020202020204" pitchFamily="34" charset="0"/>
                <a:ea typeface="Google Sans"/>
                <a:cs typeface="Arial" panose="020B0604020202020204" pitchFamily="34" charset="0"/>
              </a:rPr>
              <a:t> for integers, and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 for floats.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format()</a:t>
            </a:r>
            <a:r>
              <a:rPr sz="1600" b="0" i="0">
                <a:solidFill>
                  <a:srgbClr val="001D35"/>
                </a:solidFill>
                <a:latin typeface="Arial" panose="020B0604020202020204" pitchFamily="34" charset="0"/>
                <a:ea typeface="Google Sans"/>
                <a:cs typeface="Arial" panose="020B0604020202020204" pitchFamily="34" charset="0"/>
              </a:rPr>
              <a:t> method: Uses placeholders denoted by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f-strings (formatted string literals): Introduced in Python 3.6, f-strings provide a concise and readable way to embed expressions within string literals using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prefixed with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577330" y="17526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Escape Sequences in Python</a:t>
            </a:r>
            <a:endParaRPr sz="1600" b="1" i="0">
              <a:solidFill>
                <a:srgbClr val="25265E"/>
              </a:solidFill>
              <a:latin typeface="euclid_circular_a"/>
              <a:ea typeface="euclid_circular_a"/>
            </a:endParaRPr>
          </a:p>
          <a:p>
            <a:pPr marL="0" indent="0">
              <a:lnSpc>
                <a:spcPts val="2100"/>
              </a:lnSpc>
              <a:spcBef>
                <a:spcPct val="0"/>
              </a:spcBef>
              <a:spcAft>
                <a:spcPts val="600"/>
              </a:spcAft>
            </a:pPr>
            <a:endParaRPr sz="1600" b="1" i="0">
              <a:solidFill>
                <a:srgbClr val="25265E"/>
              </a:solidFill>
              <a:latin typeface="euclid_circular_a"/>
              <a:ea typeface="euclid_circular_a"/>
            </a:endParaRPr>
          </a:p>
        </p:txBody>
      </p:sp>
      <p:graphicFrame>
        <p:nvGraphicFramePr>
          <p:cNvPr id="4" name="Table 3"/>
          <p:cNvGraphicFramePr/>
          <p:nvPr>
            <p:custDataLst>
              <p:tags r:id="rId1"/>
            </p:custDataLst>
          </p:nvPr>
        </p:nvGraphicFramePr>
        <p:xfrm>
          <a:off x="7131050" y="487680"/>
          <a:ext cx="4469765" cy="4540885"/>
        </p:xfrm>
        <a:graphic>
          <a:graphicData uri="http://schemas.openxmlformats.org/drawingml/2006/table">
            <a:tbl>
              <a:tblPr/>
              <a:tblGrid>
                <a:gridCol w="1137920"/>
                <a:gridCol w="3331845"/>
              </a:tblGrid>
              <a:tr h="490855">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Escape Sequence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Description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Backslash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Single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Double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Bell</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\b</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Backspace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\f</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Formfeed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\n</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Linefeed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\r</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Carriage Return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Horizontal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\v</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Vertical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\ooo</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octal value ooo</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49085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\xHH</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hexadecimal value HH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
        <p:nvSpPr>
          <p:cNvPr id="5" name="Text Box 4"/>
          <p:cNvSpPr txBox="1"/>
          <p:nvPr/>
        </p:nvSpPr>
        <p:spPr>
          <a:xfrm>
            <a:off x="858520" y="4050983"/>
            <a:ext cx="5080000" cy="1076325"/>
          </a:xfrm>
          <a:prstGeom prst="rect">
            <a:avLst/>
          </a:prstGeom>
        </p:spPr>
        <p:txBody>
          <a:bodyPr>
            <a:spAutoFit/>
          </a:bodyPr>
          <a:p>
            <a:pPr marL="0" indent="0">
              <a:lnSpc>
                <a:spcPct val="100000"/>
              </a:lnSpc>
              <a:spcBef>
                <a:spcPct val="0"/>
              </a:spcBef>
              <a:spcAft>
                <a:spcPct val="0"/>
              </a:spcAft>
            </a:pPr>
            <a:r>
              <a:rPr lang="en-US" altLang="en-US" sz="1600" b="0" i="0">
                <a:solidFill>
                  <a:srgbClr val="98C379"/>
                </a:solidFill>
                <a:latin typeface="Droid Sans Mono"/>
                <a:ea typeface="Droid Sans Mono"/>
              </a:rPr>
              <a:t>name = 'Cathy'</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country = 'UK'</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print(f'{name} is from {country}')</a:t>
            </a:r>
            <a:endParaRPr lang="en-US" altLang="en-US" sz="1600" b="0" i="0">
              <a:solidFill>
                <a:srgbClr val="98C379"/>
              </a:solidFill>
              <a:latin typeface="Droid Sans Mono"/>
              <a:ea typeface="Droid Sans Mono"/>
            </a:endParaRPr>
          </a:p>
        </p:txBody>
      </p:sp>
      <p:sp>
        <p:nvSpPr>
          <p:cNvPr id="6" name="Text Box 5"/>
          <p:cNvSpPr txBox="1"/>
          <p:nvPr/>
        </p:nvSpPr>
        <p:spPr>
          <a:xfrm>
            <a:off x="3163570" y="3641725"/>
            <a:ext cx="3859530" cy="922020"/>
          </a:xfrm>
          <a:prstGeom prst="rect">
            <a:avLst/>
          </a:prstGeom>
          <a:noFill/>
        </p:spPr>
        <p:txBody>
          <a:bodyPr wrap="square" rtlCol="0" anchor="t">
            <a:spAutoFit/>
          </a:bodyPr>
          <a:p>
            <a:r>
              <a:rPr lang="en-US" altLang="en-US"/>
              <a:t>example = "He said, "What's there?""</a:t>
            </a:r>
            <a:endParaRPr lang="en-US" altLang="en-US"/>
          </a:p>
          <a:p>
            <a:endParaRPr lang="en-US" altLang="en-US"/>
          </a:p>
          <a:p>
            <a:r>
              <a:rPr lang="en-US" altLang="en-US"/>
              <a:t>print(example) # throws error</a:t>
            </a:r>
            <a:endParaRPr lang="en-US"/>
          </a:p>
        </p:txBody>
      </p:sp>
      <p:sp>
        <p:nvSpPr>
          <p:cNvPr id="7" name="Text Box 6"/>
          <p:cNvSpPr txBox="1"/>
          <p:nvPr/>
        </p:nvSpPr>
        <p:spPr>
          <a:xfrm>
            <a:off x="78740" y="6002020"/>
            <a:ext cx="7119620" cy="368300"/>
          </a:xfrm>
          <a:prstGeom prst="rect">
            <a:avLst/>
          </a:prstGeom>
          <a:noFill/>
        </p:spPr>
        <p:txBody>
          <a:bodyPr wrap="square" rtlCol="0" anchor="t">
            <a:spAutoFit/>
          </a:bodyPr>
          <a:p>
            <a:r>
              <a:rPr lang="en-US" altLang="en-US"/>
              <a:t>https://www.programiz.com/python-programming/string-interpolation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430530"/>
            <a:ext cx="5267325" cy="2651125"/>
          </a:xfrm>
          <a:prstGeom prst="rect">
            <a:avLst/>
          </a:prstGeom>
        </p:spPr>
        <p:txBody>
          <a:bodyPr wrap="square">
            <a:spAutoFit/>
          </a:bodyPr>
          <a:p>
            <a:pPr marL="0" indent="0">
              <a:lnSpc>
                <a:spcPct val="100000"/>
              </a:lnSpc>
              <a:spcBef>
                <a:spcPct val="0"/>
              </a:spcBef>
              <a:spcAft>
                <a:spcPts val="600"/>
              </a:spcAft>
            </a:pPr>
            <a:r>
              <a:rPr sz="2800" b="1" i="0">
                <a:solidFill>
                  <a:srgbClr val="25265E"/>
                </a:solidFill>
                <a:latin typeface="euclid_circular_a"/>
                <a:ea typeface="euclid_circular_a"/>
              </a:rPr>
              <a:t>str() Syntax</a:t>
            </a:r>
            <a:endParaRPr sz="2800" b="1" i="0">
              <a:solidFill>
                <a:srgbClr val="25265E"/>
              </a:solidFill>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The syntax of </a:t>
            </a:r>
            <a:r>
              <a:rPr sz="1400" b="0" i="0">
                <a:latin typeface="Droid Sans Mono"/>
                <a:ea typeface="Droid Sans Mono"/>
              </a:rPr>
              <a:t>str()</a:t>
            </a:r>
            <a:r>
              <a:rPr sz="2000" b="0" i="0">
                <a:latin typeface="euclid_circular_a"/>
                <a:ea typeface="euclid_circular_a"/>
              </a:rPr>
              <a:t> is:</a:t>
            </a:r>
            <a:endParaRPr sz="2000" b="0" i="0">
              <a:latin typeface="euclid_circular_a"/>
              <a:ea typeface="euclid_circular_a"/>
            </a:endParaRPr>
          </a:p>
          <a:p>
            <a:pPr marL="0" indent="0">
              <a:lnSpc>
                <a:spcPct val="100000"/>
              </a:lnSpc>
              <a:spcBef>
                <a:spcPct val="0"/>
              </a:spcBef>
              <a:spcAft>
                <a:spcPts val="800"/>
              </a:spcAft>
            </a:pPr>
            <a:r>
              <a:rPr lang="en-US" altLang="en-US" sz="2000" b="0" i="0">
                <a:latin typeface="euclid_circular_a"/>
                <a:ea typeface="euclid_circular_a"/>
              </a:rPr>
              <a:t>str(object, encoding='utf-8', errors='strict')</a:t>
            </a:r>
            <a:endParaRPr lang="en-US" altLang="en-US" sz="2000" b="0" i="0">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Here, encoding and errors parameters are only meant to be used when the object type is bytes or bytearray.</a:t>
            </a:r>
            <a:endParaRPr sz="2000" b="0" i="0">
              <a:latin typeface="euclid_circular_a"/>
              <a:ea typeface="euclid_circular_a"/>
            </a:endParaRPr>
          </a:p>
        </p:txBody>
      </p:sp>
      <p:sp>
        <p:nvSpPr>
          <p:cNvPr id="3" name="Text Box 2"/>
          <p:cNvSpPr txBox="1"/>
          <p:nvPr/>
        </p:nvSpPr>
        <p:spPr>
          <a:xfrm>
            <a:off x="298450" y="5741035"/>
            <a:ext cx="6096000" cy="645160"/>
          </a:xfrm>
          <a:prstGeom prst="rect">
            <a:avLst/>
          </a:prstGeom>
          <a:noFill/>
        </p:spPr>
        <p:txBody>
          <a:bodyPr wrap="square" rtlCol="0" anchor="t">
            <a:spAutoFit/>
          </a:bodyPr>
          <a:p>
            <a:r>
              <a:rPr lang="en-US" altLang="en-US"/>
              <a:t>https://www.programiz.com/python-programming/methods/built-in/str</a:t>
            </a:r>
            <a:endParaRPr lang="en-US"/>
          </a:p>
        </p:txBody>
      </p:sp>
      <p:sp>
        <p:nvSpPr>
          <p:cNvPr id="4" name="Text Box 3"/>
          <p:cNvSpPr txBox="1"/>
          <p:nvPr/>
        </p:nvSpPr>
        <p:spPr>
          <a:xfrm>
            <a:off x="5787390" y="290830"/>
            <a:ext cx="6096000" cy="3138170"/>
          </a:xfrm>
          <a:prstGeom prst="rect">
            <a:avLst/>
          </a:prstGeom>
          <a:noFill/>
        </p:spPr>
        <p:txBody>
          <a:bodyPr wrap="square" rtlCol="0">
            <a:spAutoFit/>
          </a:bodyPr>
          <a:p>
            <a:r>
              <a:rPr lang="en-US" altLang="en-US"/>
              <a:t>str() Parameters</a:t>
            </a:r>
            <a:endParaRPr lang="en-US" altLang="en-US"/>
          </a:p>
          <a:p>
            <a:r>
              <a:rPr lang="en-US" altLang="en-US"/>
              <a:t>The str() method takes three parameters:</a:t>
            </a:r>
            <a:endParaRPr lang="en-US" altLang="en-US"/>
          </a:p>
          <a:p>
            <a:endParaRPr lang="en-US" altLang="en-US"/>
          </a:p>
          <a:p>
            <a:pPr marL="742950" lvl="1" indent="-285750">
              <a:buFont typeface="Arial" panose="020B0604020202020204" pitchFamily="34" charset="0"/>
              <a:buChar char="•"/>
            </a:pPr>
            <a:r>
              <a:rPr lang="en-US" altLang="en-US"/>
              <a:t>object - whose string representation is to be returned</a:t>
            </a:r>
            <a:endParaRPr lang="en-US" altLang="en-US"/>
          </a:p>
          <a:p>
            <a:pPr marL="742950" lvl="1" indent="-285750">
              <a:buFont typeface="Arial" panose="020B0604020202020204" pitchFamily="34" charset="0"/>
              <a:buChar char="•"/>
            </a:pPr>
            <a:r>
              <a:rPr lang="en-US" altLang="en-US"/>
              <a:t>encoding - that the given byte object needs to be decoded to (can be UTF-8, ASCII, etc)</a:t>
            </a:r>
            <a:endParaRPr lang="en-US" altLang="en-US"/>
          </a:p>
          <a:p>
            <a:pPr marL="742950" lvl="1" indent="-285750">
              <a:buFont typeface="Arial" panose="020B0604020202020204" pitchFamily="34" charset="0"/>
              <a:buChar char="•"/>
            </a:pPr>
            <a:r>
              <a:rPr lang="en-US" altLang="en-US"/>
              <a:t>errors - a response when decoding fails (can be strict, ignore, replace, etc)</a:t>
            </a:r>
            <a:endParaRPr lang="en-US" altLang="en-US"/>
          </a:p>
          <a:p>
            <a:r>
              <a:rPr lang="en-US" altLang="en-US"/>
              <a:t>Note: There are six types of errors: strict, ignore, replace, xmlcharrefreplace, namereplace, backslashreplace. The default error is strict.</a:t>
            </a:r>
            <a:endParaRPr lang="en-US"/>
          </a:p>
        </p:txBody>
      </p:sp>
      <p:sp>
        <p:nvSpPr>
          <p:cNvPr id="5" name="Text Box 4"/>
          <p:cNvSpPr txBox="1"/>
          <p:nvPr/>
        </p:nvSpPr>
        <p:spPr>
          <a:xfrm>
            <a:off x="6016625" y="3495675"/>
            <a:ext cx="6096000" cy="2676525"/>
          </a:xfrm>
          <a:prstGeom prst="rect">
            <a:avLst/>
          </a:prstGeom>
          <a:noFill/>
        </p:spPr>
        <p:txBody>
          <a:bodyPr wrap="square" rtlCol="0" anchor="t">
            <a:spAutoFit/>
          </a:bodyPr>
          <a:p>
            <a:r>
              <a:rPr lang="en-US" altLang="en-US" sz="2400">
                <a:solidFill>
                  <a:srgbClr val="FF0000"/>
                </a:solidFill>
                <a:effectLst>
                  <a:outerShdw blurRad="38100" dist="38100" dir="2700000" algn="tl">
                    <a:srgbClr val="000000">
                      <a:alpha val="43137"/>
                    </a:srgbClr>
                  </a:outerShdw>
                </a:effectLst>
              </a:rPr>
              <a:t># declare a byte object</a:t>
            </a:r>
            <a:endParaRPr lang="en-US" altLang="en-US" sz="2400">
              <a:solidFill>
                <a:srgbClr val="FF0000"/>
              </a:solidFill>
              <a:effectLst>
                <a:outerShdw blurRad="38100" dist="38100" dir="2700000" algn="tl">
                  <a:srgbClr val="000000">
                    <a:alpha val="43137"/>
                  </a:srgbClr>
                </a:outerShdw>
              </a:effectLst>
            </a:endParaRPr>
          </a:p>
          <a:p>
            <a:r>
              <a:rPr lang="en-US" altLang="en-US"/>
              <a:t>b = bytes('pythön', encoding='utf-8')</a:t>
            </a:r>
            <a:endParaRPr lang="en-US" altLang="en-US"/>
          </a:p>
          <a:p>
            <a:endParaRPr lang="en-US" altLang="en-US"/>
          </a:p>
          <a:p>
            <a:r>
              <a:rPr lang="en-US" altLang="en-US"/>
              <a:t># convert a utf-8 byte object to ascii with errors ignored</a:t>
            </a:r>
            <a:endParaRPr lang="en-US" altLang="en-US"/>
          </a:p>
          <a:p>
            <a:r>
              <a:rPr lang="en-US" altLang="en-US"/>
              <a:t>print(str(b, encoding='ascii', errors='ignore'))</a:t>
            </a:r>
            <a:endParaRPr lang="en-US" altLang="en-US"/>
          </a:p>
          <a:p>
            <a:endParaRPr lang="en-US" altLang="en-US"/>
          </a:p>
          <a:p>
            <a:r>
              <a:rPr lang="en-US" altLang="en-US"/>
              <a:t># convert a utf-8 byte object to ascii with strict error</a:t>
            </a:r>
            <a:endParaRPr lang="en-US" altLang="en-US"/>
          </a:p>
          <a:p>
            <a:r>
              <a:rPr lang="en-US" altLang="en-US"/>
              <a:t>print(str(b, encoding='ascii', errors='strict'))</a:t>
            </a:r>
            <a:endParaRPr lang="en-US" altLang="en-US"/>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 y="113030"/>
            <a:ext cx="11562080" cy="1283970"/>
          </a:xfrm>
          <a:prstGeom prst="rect">
            <a:avLst/>
          </a:prstGeom>
        </p:spPr>
        <p:txBody>
          <a:bodyPr wrap="square">
            <a:spAutoFit/>
          </a:bodyPr>
          <a:p>
            <a:pPr marL="0" indent="0">
              <a:lnSpc>
                <a:spcPts val="3000"/>
              </a:lnSpc>
              <a:spcBef>
                <a:spcPct val="0"/>
              </a:spcBef>
              <a:spcAft>
                <a:spcPts val="1000"/>
              </a:spcAft>
            </a:pPr>
            <a:r>
              <a:rPr sz="3600" b="1" i="0">
                <a:solidFill>
                  <a:srgbClr val="25265E"/>
                </a:solidFill>
                <a:latin typeface="Arial" panose="020B0604020202020204" pitchFamily="34" charset="0"/>
                <a:ea typeface="euclid_circular_a"/>
                <a:cs typeface="Arial" panose="020B0604020202020204" pitchFamily="34" charset="0"/>
              </a:rPr>
              <a:t>Python List</a:t>
            </a:r>
            <a:endParaRPr sz="3600" b="1"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In Python, lists allow us to store multiple items in a single variable. For example, if you need to store the ages of all the students in a class, you can do this task using a list.</a:t>
            </a:r>
            <a:endParaRPr sz="1600" b="0"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Lists are similar to arrays (dynamic arrays that allow us to store items of different data types) in other programming languages.</a:t>
            </a:r>
            <a:endParaRPr sz="1600" b="0" i="0">
              <a:solidFill>
                <a:srgbClr val="25265E"/>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168910" y="6005195"/>
            <a:ext cx="6096000" cy="368300"/>
          </a:xfrm>
          <a:prstGeom prst="rect">
            <a:avLst/>
          </a:prstGeom>
          <a:noFill/>
        </p:spPr>
        <p:txBody>
          <a:bodyPr wrap="square" rtlCol="0" anchor="t">
            <a:spAutoFit/>
          </a:bodyPr>
          <a:p>
            <a:r>
              <a:rPr lang="en-US" altLang="en-US"/>
              <a:t>https://www.programiz.com/python-programming/list</a:t>
            </a:r>
            <a:endParaRPr lang="en-US"/>
          </a:p>
        </p:txBody>
      </p:sp>
      <p:sp>
        <p:nvSpPr>
          <p:cNvPr id="4" name="Text Box 3"/>
          <p:cNvSpPr txBox="1"/>
          <p:nvPr/>
        </p:nvSpPr>
        <p:spPr>
          <a:xfrm>
            <a:off x="6759575" y="2058670"/>
            <a:ext cx="5431790" cy="2861310"/>
          </a:xfrm>
          <a:prstGeom prst="rect">
            <a:avLst/>
          </a:prstGeom>
          <a:noFill/>
        </p:spPr>
        <p:txBody>
          <a:bodyPr wrap="square" rtlCol="0">
            <a:spAutoFit/>
          </a:bodyPr>
          <a:p>
            <a:r>
              <a:rPr lang="en-US" altLang="en-US"/>
              <a:t>Create a Python List</a:t>
            </a:r>
            <a:endParaRPr lang="en-US" altLang="en-US"/>
          </a:p>
          <a:p>
            <a:r>
              <a:rPr lang="en-US" altLang="en-US"/>
              <a:t>List Items of Different Types </a:t>
            </a:r>
            <a:endParaRPr lang="en-US" altLang="en-US"/>
          </a:p>
          <a:p>
            <a:pPr indent="457200"/>
            <a:r>
              <a:rPr lang="en-US" altLang="en-US">
                <a:sym typeface="+mn-ea"/>
              </a:rPr>
              <a:t>student = ['Jack', 32, 'Computer Science', [2, 4]]</a:t>
            </a:r>
            <a:endParaRPr lang="en-US" altLang="en-US">
              <a:sym typeface="+mn-ea"/>
            </a:endParaRPr>
          </a:p>
          <a:p>
            <a:pPr indent="0"/>
            <a:r>
              <a:rPr lang="en-US" altLang="en-US">
                <a:sym typeface="+mn-ea"/>
              </a:rPr>
              <a:t>Access List Elements(Negative Indexing</a:t>
            </a:r>
            <a:endParaRPr lang="en-US" altLang="en-US">
              <a:sym typeface="+mn-ea"/>
            </a:endParaRPr>
          </a:p>
          <a:p>
            <a:pPr indent="0"/>
            <a:r>
              <a:rPr lang="en-US" altLang="en-US">
                <a:sym typeface="+mn-ea"/>
              </a:rPr>
              <a:t>Slicing of a List in Python</a:t>
            </a:r>
            <a:endParaRPr lang="en-US" altLang="en-US">
              <a:sym typeface="+mn-ea"/>
            </a:endParaRPr>
          </a:p>
          <a:p>
            <a:pPr indent="0"/>
            <a:r>
              <a:rPr lang="en-US" altLang="en-US">
                <a:sym typeface="+mn-ea"/>
              </a:rPr>
              <a:t>Omitting Start and End Indices in Slicing</a:t>
            </a:r>
            <a:endParaRPr lang="en-US" altLang="en-US">
              <a:sym typeface="+mn-ea"/>
            </a:endParaRPr>
          </a:p>
          <a:p>
            <a:pPr indent="0"/>
            <a:r>
              <a:rPr lang="en-US" altLang="en-US">
                <a:sym typeface="+mn-ea"/>
              </a:rPr>
              <a:t>Add Elements to a Python List</a:t>
            </a:r>
            <a:endParaRPr lang="en-US" altLang="en-US">
              <a:sym typeface="+mn-ea"/>
            </a:endParaRPr>
          </a:p>
          <a:p>
            <a:pPr indent="0"/>
            <a:r>
              <a:rPr lang="en-US" altLang="en-US">
                <a:sym typeface="+mn-ea"/>
              </a:rPr>
              <a:t>Add Elements at the Specified Index</a:t>
            </a:r>
            <a:endParaRPr lang="en-US" altLang="en-US">
              <a:sym typeface="+mn-ea"/>
            </a:endParaRPr>
          </a:p>
          <a:p>
            <a:pPr indent="0"/>
            <a:endParaRPr lang="en-US" altLang="en-US">
              <a:sym typeface="+mn-ea"/>
            </a:endParaRPr>
          </a:p>
          <a:p>
            <a:pPr indent="0"/>
            <a:endParaRPr lang="en-US" altLang="en-US"/>
          </a:p>
        </p:txBody>
      </p:sp>
      <p:sp>
        <p:nvSpPr>
          <p:cNvPr id="6" name="Text Box 5"/>
          <p:cNvSpPr txBox="1"/>
          <p:nvPr/>
        </p:nvSpPr>
        <p:spPr>
          <a:xfrm>
            <a:off x="451485" y="1542415"/>
            <a:ext cx="7285355" cy="1640205"/>
          </a:xfrm>
          <a:prstGeom prst="rect">
            <a:avLst/>
          </a:prstGeom>
        </p:spPr>
        <p:txBody>
          <a:bodyPr wrap="square">
            <a:spAutoFit/>
          </a:bodyPr>
          <a:p>
            <a:pPr marL="0" indent="0">
              <a:lnSpc>
                <a:spcPct val="100000"/>
              </a:lnSpc>
              <a:spcBef>
                <a:spcPct val="0"/>
              </a:spcBef>
              <a:spcAft>
                <a:spcPts val="600"/>
              </a:spcAft>
            </a:pPr>
            <a:r>
              <a:rPr sz="2500" b="1" i="0">
                <a:solidFill>
                  <a:srgbClr val="25265E"/>
                </a:solidFill>
                <a:latin typeface="euclid_circular_a"/>
                <a:ea typeface="euclid_circular_a"/>
              </a:rPr>
              <a:t>List Characteristics</a:t>
            </a:r>
            <a:endParaRPr sz="2500" b="1" i="0">
              <a:solidFill>
                <a:srgbClr val="25265E"/>
              </a:solidFill>
              <a:latin typeface="euclid_circular_a"/>
              <a:ea typeface="euclid_circular_a"/>
            </a:endParaRPr>
          </a:p>
          <a:p>
            <a:pPr marL="0" indent="0">
              <a:lnSpc>
                <a:spcPct val="100000"/>
              </a:lnSpc>
              <a:spcBef>
                <a:spcPct val="0"/>
              </a:spcBef>
              <a:spcAft>
                <a:spcPts val="800"/>
              </a:spcAft>
            </a:pPr>
            <a:r>
              <a:rPr sz="1600" b="0" i="0">
                <a:latin typeface="euclid_circular_a"/>
                <a:ea typeface="euclid_circular_a"/>
              </a:rPr>
              <a:t>In Python, lists are:</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0" i="0">
                <a:latin typeface="euclid_circular_a"/>
                <a:ea typeface="euclid_circular_a"/>
              </a:rPr>
              <a:t>Ordered - They maintain the order of elements.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0" i="0">
                <a:latin typeface="euclid_circular_a"/>
                <a:ea typeface="euclid_circular_a"/>
              </a:rPr>
              <a:t>Mutable - Items can be changed after creation.</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0" i="0">
                <a:latin typeface="euclid_circular_a"/>
                <a:ea typeface="euclid_circular_a"/>
              </a:rPr>
              <a:t>Allow duplicates - They can contain duplicate values.</a:t>
            </a:r>
            <a:endParaRPr sz="1600" b="0" i="0">
              <a:latin typeface="euclid_circular_a"/>
              <a:ea typeface="euclid_circular_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25" y="52070"/>
            <a:ext cx="4765040" cy="5414645"/>
          </a:xfrm>
          <a:prstGeom prst="rect">
            <a:avLst/>
          </a:prstGeom>
        </p:spPr>
        <p:txBody>
          <a:bodyPr wrap="square">
            <a:spAutoFit/>
          </a:bodyPr>
          <a:p>
            <a:pPr>
              <a:spcAft>
                <a:spcPct val="60000"/>
              </a:spcAft>
            </a:pPr>
            <a:r>
              <a:rPr sz="2200" b="1"/>
              <a:t>Slide 1: Introduction to Python Lists</a:t>
            </a:r>
            <a:endParaRPr sz="2200" b="1"/>
          </a:p>
          <a:p>
            <a:pPr>
              <a:buFont typeface="Arial" panose="020B0604020202020204"/>
              <a:buChar char="•"/>
            </a:pPr>
            <a:r>
              <a:rPr sz="1600"/>
              <a:t>A list stores multiple items in a single variable.</a:t>
            </a:r>
            <a:endParaRPr sz="1600"/>
          </a:p>
          <a:p>
            <a:pPr>
              <a:buFont typeface="Arial" panose="020B0604020202020204"/>
              <a:buChar char="•"/>
            </a:pPr>
            <a:endParaRPr sz="1600"/>
          </a:p>
          <a:p>
            <a:pPr>
              <a:buFont typeface="Arial" panose="020B0604020202020204"/>
              <a:buChar char="•"/>
            </a:pPr>
            <a:r>
              <a:rPr sz="1600"/>
              <a:t>Example:</a:t>
            </a:r>
            <a:endParaRPr sz="1600"/>
          </a:p>
          <a:p>
            <a:r>
              <a:rPr sz="1600"/>
              <a:t>ages = [19, 26, 29]
print(ages)
# Output: [19, 26, 29]
</a:t>
            </a:r>
            <a:endParaRPr sz="1600"/>
          </a:p>
          <a:p>
            <a:endParaRPr sz="1600"/>
          </a:p>
          <a:p>
            <a:pPr>
              <a:buFont typeface="Arial" panose="020B0604020202020204"/>
              <a:buChar char="•"/>
            </a:pPr>
            <a:r>
              <a:rPr sz="1600"/>
              <a:t>Lists can store different data types:</a:t>
            </a:r>
            <a:endParaRPr sz="1600"/>
          </a:p>
          <a:p>
            <a:r>
              <a:rPr sz="1600"/>
              <a:t>student = ['Jack', 32, 'CS', [2, 4]]
</a:t>
            </a:r>
            <a:endParaRPr sz="1600"/>
          </a:p>
          <a:p>
            <a:pPr>
              <a:spcAft>
                <a:spcPct val="60000"/>
              </a:spcAft>
            </a:pPr>
            <a:r>
              <a:rPr sz="2200" b="1"/>
              <a:t>🧠 Slide 2: Key Characteristics of Lists</a:t>
            </a:r>
            <a:endParaRPr sz="2200" b="1"/>
          </a:p>
          <a:p>
            <a:pPr>
              <a:buFont typeface="Arial" panose="020B0604020202020204"/>
              <a:buChar char="•"/>
            </a:pPr>
            <a:r>
              <a:rPr sz="1600"/>
              <a:t>✅ Ordered – Items have a defined order</a:t>
            </a:r>
            <a:endParaRPr sz="1600"/>
          </a:p>
          <a:p>
            <a:pPr>
              <a:buFont typeface="Arial" panose="020B0604020202020204"/>
              <a:buChar char="•"/>
            </a:pPr>
            <a:endParaRPr sz="1600"/>
          </a:p>
          <a:p>
            <a:pPr>
              <a:buFont typeface="Arial" panose="020B0604020202020204"/>
              <a:buChar char="•"/>
            </a:pPr>
            <a:r>
              <a:rPr sz="1600"/>
              <a:t>✅ Mutable – Items can be changed</a:t>
            </a:r>
            <a:endParaRPr sz="1600"/>
          </a:p>
          <a:p>
            <a:pPr>
              <a:buFont typeface="Arial" panose="020B0604020202020204"/>
              <a:buChar char="•"/>
            </a:pPr>
            <a:r>
              <a:rPr sz="1600"/>
              <a:t>✅ Allow Duplicates</a:t>
            </a:r>
            <a:endParaRPr sz="1600"/>
          </a:p>
          <a:p>
            <a:pPr>
              <a:buFont typeface="Arial" panose="020B0604020202020204"/>
              <a:buChar char="•"/>
            </a:pPr>
            <a:endParaRPr sz="1600"/>
          </a:p>
          <a:p>
            <a:pPr>
              <a:buFont typeface="Arial" panose="020B0604020202020204"/>
              <a:buChar char="•"/>
            </a:pPr>
            <a:r>
              <a:rPr sz="1600"/>
              <a:t>✅ Can contain mixed data types</a:t>
            </a:r>
            <a:endParaRPr sz="1600"/>
          </a:p>
        </p:txBody>
      </p:sp>
      <p:sp>
        <p:nvSpPr>
          <p:cNvPr id="3" name="Text Box 2"/>
          <p:cNvSpPr txBox="1"/>
          <p:nvPr/>
        </p:nvSpPr>
        <p:spPr>
          <a:xfrm>
            <a:off x="4599940" y="-280035"/>
            <a:ext cx="3615690" cy="7120255"/>
          </a:xfrm>
          <a:prstGeom prst="rect">
            <a:avLst/>
          </a:prstGeom>
        </p:spPr>
        <p:txBody>
          <a:bodyPr wrap="square">
            <a:spAutoFit/>
          </a:bodyPr>
          <a:p>
            <a:pPr>
              <a:spcAft>
                <a:spcPct val="60000"/>
              </a:spcAft>
            </a:pPr>
            <a:r>
              <a:rPr sz="1200" b="1"/>
              <a:t>🔍 Slide 3: Accessing List Elements</a:t>
            </a:r>
            <a:endParaRPr sz="1200" b="1"/>
          </a:p>
          <a:p>
            <a:pPr>
              <a:buFont typeface="Arial" panose="020B0604020202020204"/>
              <a:buChar char="•"/>
            </a:pPr>
            <a:r>
              <a:rPr sz="800"/>
              <a:t>Use indexing (starts from 0):</a:t>
            </a:r>
            <a:endParaRPr sz="800"/>
          </a:p>
          <a:p>
            <a:r>
              <a:rPr sz="800"/>
              <a:t>languages = ['Python', 'C++', 'Java']
print(languages[0])  # Python
</a:t>
            </a:r>
            <a:endParaRPr sz="800"/>
          </a:p>
          <a:p>
            <a:endParaRPr sz="800"/>
          </a:p>
          <a:p>
            <a:pPr>
              <a:buFont typeface="Arial" panose="020B0604020202020204"/>
              <a:buChar char="•"/>
            </a:pPr>
            <a:r>
              <a:rPr sz="800"/>
              <a:t>Negative Indexing:</a:t>
            </a:r>
            <a:endParaRPr sz="800"/>
          </a:p>
          <a:p>
            <a:r>
              <a:rPr sz="800"/>
              <a:t>print(languages[-1])  # Java
print(languages[-3])  # Python
</a:t>
            </a:r>
            <a:endParaRPr sz="800"/>
          </a:p>
          <a:p>
            <a:pPr>
              <a:spcAft>
                <a:spcPct val="60000"/>
              </a:spcAft>
            </a:pPr>
            <a:r>
              <a:rPr sz="1200" b="1"/>
              <a:t>✂️ Slide 4: List Slicing</a:t>
            </a:r>
            <a:endParaRPr sz="1200" b="1"/>
          </a:p>
          <a:p>
            <a:r>
              <a:rPr sz="800"/>
              <a:t>my_list = ['p', 'r', 'o', 'g', 'r', 'a', 'm']
print(my_list[2:5])   # ['o', 'g', 'r']
print(my_list[:3])    # ['p', 'r', 'o']
print(my_list[5:])    # ['a', 'm']
</a:t>
            </a:r>
            <a:endParaRPr sz="800"/>
          </a:p>
          <a:p>
            <a:pPr>
              <a:spcAft>
                <a:spcPct val="60000"/>
              </a:spcAft>
            </a:pPr>
            <a:r>
              <a:rPr sz="1200" b="1"/>
              <a:t>➕ Slide 5: Adding Elements to a List</a:t>
            </a:r>
            <a:endParaRPr sz="1200" b="1"/>
          </a:p>
          <a:p>
            <a:pPr>
              <a:buFont typeface="Arial" panose="020B0604020202020204"/>
              <a:buChar char="•"/>
            </a:pPr>
            <a:r>
              <a:rPr sz="800"/>
              <a:t>append() – Add at end</a:t>
            </a:r>
            <a:endParaRPr sz="800"/>
          </a:p>
          <a:p>
            <a:pPr>
              <a:buFont typeface="Arial" panose="020B0604020202020204"/>
              <a:buChar char="•"/>
            </a:pPr>
            <a:endParaRPr sz="800"/>
          </a:p>
          <a:p>
            <a:pPr>
              <a:buFont typeface="Arial" panose="020B0604020202020204"/>
              <a:buChar char="•"/>
            </a:pPr>
            <a:r>
              <a:rPr sz="800"/>
              <a:t>insert(index, value) – Add at position</a:t>
            </a:r>
            <a:endParaRPr sz="800"/>
          </a:p>
          <a:p>
            <a:pPr>
              <a:buFont typeface="Arial" panose="020B0604020202020204"/>
              <a:buChar char="•"/>
            </a:pPr>
            <a:endParaRPr sz="800"/>
          </a:p>
          <a:p>
            <a:pPr>
              <a:buFont typeface="Arial" panose="020B0604020202020204"/>
              <a:buChar char="•"/>
            </a:pPr>
            <a:r>
              <a:rPr sz="800"/>
              <a:t>extend(iterable) – Merge with another iterable</a:t>
            </a:r>
            <a:endParaRPr sz="800"/>
          </a:p>
          <a:p>
            <a:r>
              <a:rPr sz="800"/>
              <a:t>python</a:t>
            </a:r>
            <a:endParaRPr sz="800"/>
          </a:p>
          <a:p>
            <a:r>
              <a:rPr sz="800"/>
              <a:t>CopyEdit</a:t>
            </a:r>
            <a:endParaRPr sz="800"/>
          </a:p>
          <a:p>
            <a:r>
              <a:rPr sz="800"/>
              <a:t>fruits = ['apple']
fruits.append('banana')
fruits.insert(1, 'orange')
</a:t>
            </a:r>
            <a:endParaRPr sz="800"/>
          </a:p>
          <a:p>
            <a:pPr>
              <a:spcAft>
                <a:spcPct val="60000"/>
              </a:spcAft>
            </a:pPr>
            <a:r>
              <a:rPr sz="1200" b="1"/>
              <a:t>🔁 Slide 6: Updating and Changing Elements</a:t>
            </a:r>
            <a:endParaRPr sz="1200" b="1"/>
          </a:p>
          <a:p>
            <a:pPr>
              <a:buFont typeface="Arial" panose="020B0604020202020204"/>
              <a:buChar char="•"/>
            </a:pPr>
            <a:r>
              <a:rPr sz="800"/>
              <a:t>Change by assigning new value using index</a:t>
            </a:r>
            <a:endParaRPr sz="800"/>
          </a:p>
          <a:p>
            <a:r>
              <a:rPr sz="800"/>
              <a:t>python</a:t>
            </a:r>
            <a:endParaRPr sz="800"/>
          </a:p>
          <a:p>
            <a:r>
              <a:rPr sz="800"/>
              <a:t>CopyEdit</a:t>
            </a:r>
            <a:endParaRPr sz="800"/>
          </a:p>
          <a:p>
            <a:r>
              <a:rPr sz="800"/>
              <a:t>colors = ['Red', 'Green']
colors[0] = 'Blue'
</a:t>
            </a:r>
            <a:endParaRPr sz="800"/>
          </a:p>
          <a:p>
            <a:pPr>
              <a:spcAft>
                <a:spcPct val="60000"/>
              </a:spcAft>
            </a:pPr>
            <a:r>
              <a:rPr sz="1200" b="1"/>
              <a:t>🗑️ Slide 7: Removing Elements</a:t>
            </a:r>
            <a:endParaRPr sz="1200" b="1"/>
          </a:p>
          <a:p>
            <a:pPr>
              <a:buFont typeface="Arial" panose="020B0604020202020204"/>
              <a:buChar char="•"/>
            </a:pPr>
            <a:r>
              <a:rPr sz="800"/>
              <a:t>remove(value) – Delete specific value</a:t>
            </a:r>
            <a:endParaRPr sz="800"/>
          </a:p>
          <a:p>
            <a:pPr>
              <a:buFont typeface="Arial" panose="020B0604020202020204"/>
              <a:buChar char="•"/>
            </a:pPr>
            <a:endParaRPr sz="800"/>
          </a:p>
          <a:p>
            <a:pPr>
              <a:buFont typeface="Arial" panose="020B0604020202020204"/>
              <a:buChar char="•"/>
            </a:pPr>
            <a:r>
              <a:rPr sz="800"/>
              <a:t>del – Delete by index or range</a:t>
            </a:r>
            <a:endParaRPr sz="800"/>
          </a:p>
          <a:p>
            <a:endParaRPr sz="800"/>
          </a:p>
          <a:p>
            <a:r>
              <a:rPr sz="800"/>
              <a:t>del names[1:3]
</a:t>
            </a:r>
            <a:endParaRPr sz="800"/>
          </a:p>
          <a:p>
            <a:pPr>
              <a:spcAft>
                <a:spcPct val="60000"/>
              </a:spcAft>
            </a:pPr>
            <a:r>
              <a:rPr sz="1200" b="1"/>
              <a:t>📏 Slide 8: List Length and Iteration</a:t>
            </a:r>
            <a:endParaRPr sz="1200" b="1"/>
          </a:p>
          <a:p>
            <a:pPr>
              <a:buFont typeface="Arial" panose="020B0604020202020204"/>
              <a:buChar char="•"/>
            </a:pPr>
            <a:r>
              <a:rPr sz="800"/>
              <a:t>Get length: len(list)</a:t>
            </a:r>
            <a:endParaRPr sz="800"/>
          </a:p>
          <a:p>
            <a:pPr>
              <a:buFont typeface="Arial" panose="020B0604020202020204"/>
              <a:buChar char="•"/>
            </a:pPr>
            <a:endParaRPr sz="800"/>
          </a:p>
          <a:p>
            <a:pPr>
              <a:buFont typeface="Arial" panose="020B0604020202020204"/>
              <a:buChar char="•"/>
            </a:pPr>
            <a:r>
              <a:rPr sz="800"/>
              <a:t>Loop through list:</a:t>
            </a:r>
            <a:endParaRPr sz="800"/>
          </a:p>
          <a:p>
            <a:r>
              <a:rPr sz="800"/>
              <a:t>for fruit in fruits:
    print(fruit)</a:t>
            </a:r>
            <a:endParaRPr sz="1200" b="1"/>
          </a:p>
        </p:txBody>
      </p:sp>
      <p:graphicFrame>
        <p:nvGraphicFramePr>
          <p:cNvPr id="4" name="Table 3"/>
          <p:cNvGraphicFramePr/>
          <p:nvPr>
            <p:custDataLst>
              <p:tags r:id="rId1"/>
            </p:custDataLst>
          </p:nvPr>
        </p:nvGraphicFramePr>
        <p:xfrm>
          <a:off x="7538720" y="52070"/>
          <a:ext cx="4443095" cy="2011680"/>
        </p:xfrm>
        <a:graphic>
          <a:graphicData uri="http://schemas.openxmlformats.org/drawingml/2006/table">
            <a:tbl>
              <a:tblPr/>
              <a:tblGrid>
                <a:gridCol w="533400"/>
                <a:gridCol w="390969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append()</a:t>
                      </a:r>
                      <a:endParaRPr sz="1100"/>
                    </a:p>
                  </a:txBody>
                  <a:tcPr marL="0" marR="0" marT="0" marB="0" anchor="ctr" anchorCtr="0">
                    <a:lnL>
                      <a:noFill/>
                    </a:lnL>
                    <a:lnR>
                      <a:noFill/>
                    </a:lnR>
                    <a:lnT>
                      <a:noFill/>
                    </a:lnT>
                    <a:lnB>
                      <a:noFill/>
                    </a:lnB>
                    <a:noFill/>
                  </a:tcPr>
                </a:tc>
                <a:tc>
                  <a:txBody>
                    <a:bodyPr/>
                    <a:p>
                      <a:r>
                        <a:rPr sz="1100"/>
                        <a:t>Add to end</a:t>
                      </a:r>
                      <a:endParaRPr sz="1100"/>
                    </a:p>
                  </a:txBody>
                  <a:tcPr marL="0" marR="0" marT="0" marB="0" anchor="ctr" anchorCtr="0">
                    <a:lnL>
                      <a:noFill/>
                    </a:lnL>
                    <a:lnR>
                      <a:noFill/>
                    </a:lnR>
                    <a:lnT>
                      <a:noFill/>
                    </a:lnT>
                    <a:lnB>
                      <a:noFill/>
                    </a:lnB>
                    <a:noFill/>
                  </a:tcPr>
                </a:tc>
              </a:tr>
              <a:tr h="0">
                <a:tc>
                  <a:txBody>
                    <a:bodyPr/>
                    <a:p>
                      <a:r>
                        <a:rPr sz="1100"/>
                        <a:t>insert()</a:t>
                      </a:r>
                      <a:endParaRPr sz="1100"/>
                    </a:p>
                  </a:txBody>
                  <a:tcPr marL="0" marR="0" marT="0" marB="0" anchor="ctr" anchorCtr="0">
                    <a:lnL>
                      <a:noFill/>
                    </a:lnL>
                    <a:lnR>
                      <a:noFill/>
                    </a:lnR>
                    <a:lnT>
                      <a:noFill/>
                    </a:lnT>
                    <a:lnB>
                      <a:noFill/>
                    </a:lnB>
                    <a:noFill/>
                  </a:tcPr>
                </a:tc>
                <a:tc>
                  <a:txBody>
                    <a:bodyPr/>
                    <a:p>
                      <a:r>
                        <a:rPr sz="1100"/>
                        <a:t>Insert at index</a:t>
                      </a:r>
                      <a:endParaRPr sz="1100"/>
                    </a:p>
                  </a:txBody>
                  <a:tcPr marL="0" marR="0" marT="0" marB="0" anchor="ctr" anchorCtr="0">
                    <a:lnL>
                      <a:noFill/>
                    </a:lnL>
                    <a:lnR>
                      <a:noFill/>
                    </a:lnR>
                    <a:lnT>
                      <a:noFill/>
                    </a:lnT>
                    <a:lnB>
                      <a:noFill/>
                    </a:lnB>
                    <a:noFill/>
                  </a:tcPr>
                </a:tc>
              </a:tr>
              <a:tr h="0">
                <a:tc>
                  <a:txBody>
                    <a:bodyPr/>
                    <a:p>
                      <a:r>
                        <a:rPr sz="1100"/>
                        <a:t>remove()</a:t>
                      </a:r>
                      <a:endParaRPr sz="1100"/>
                    </a:p>
                  </a:txBody>
                  <a:tcPr marL="0" marR="0" marT="0" marB="0" anchor="ctr" anchorCtr="0">
                    <a:lnL>
                      <a:noFill/>
                    </a:lnL>
                    <a:lnR>
                      <a:noFill/>
                    </a:lnR>
                    <a:lnT>
                      <a:noFill/>
                    </a:lnT>
                    <a:lnB>
                      <a:noFill/>
                    </a:lnB>
                    <a:noFill/>
                  </a:tcPr>
                </a:tc>
                <a:tc>
                  <a:txBody>
                    <a:bodyPr/>
                    <a:p>
                      <a:r>
                        <a:rPr sz="1100"/>
                        <a:t>Remove value</a:t>
                      </a:r>
                      <a:endParaRPr sz="1100"/>
                    </a:p>
                  </a:txBody>
                  <a:tcPr marL="0" marR="0" marT="0" marB="0" anchor="ctr" anchorCtr="0">
                    <a:lnL>
                      <a:noFill/>
                    </a:lnL>
                    <a:lnR>
                      <a:noFill/>
                    </a:lnR>
                    <a:lnT>
                      <a:noFill/>
                    </a:lnT>
                    <a:lnB>
                      <a:noFill/>
                    </a:lnB>
                    <a:noFill/>
                  </a:tcPr>
                </a:tc>
              </a:tr>
              <a:tr h="0">
                <a:tc>
                  <a:txBody>
                    <a:bodyPr/>
                    <a:p>
                      <a:r>
                        <a:rPr sz="1100"/>
                        <a:t>extend()</a:t>
                      </a:r>
                      <a:endParaRPr sz="1100"/>
                    </a:p>
                  </a:txBody>
                  <a:tcPr marL="0" marR="0" marT="0" marB="0" anchor="ctr" anchorCtr="0">
                    <a:lnL>
                      <a:noFill/>
                    </a:lnL>
                    <a:lnR>
                      <a:noFill/>
                    </a:lnR>
                    <a:lnT>
                      <a:noFill/>
                    </a:lnT>
                    <a:lnB>
                      <a:noFill/>
                    </a:lnB>
                    <a:noFill/>
                  </a:tcPr>
                </a:tc>
                <a:tc>
                  <a:txBody>
                    <a:bodyPr/>
                    <a:p>
                      <a:r>
                        <a:rPr sz="1100"/>
                        <a:t>Add items from iterable</a:t>
                      </a:r>
                      <a:endParaRPr sz="1100"/>
                    </a:p>
                  </a:txBody>
                  <a:tcPr marL="0" marR="0" marT="0" marB="0" anchor="ctr" anchorCtr="0">
                    <a:lnL>
                      <a:noFill/>
                    </a:lnL>
                    <a:lnR>
                      <a:noFill/>
                    </a:lnR>
                    <a:lnT>
                      <a:noFill/>
                    </a:lnT>
                    <a:lnB>
                      <a:noFill/>
                    </a:lnB>
                    <a:noFill/>
                  </a:tcPr>
                </a:tc>
              </a:tr>
              <a:tr h="0">
                <a:tc>
                  <a:txBody>
                    <a:bodyPr/>
                    <a:p>
                      <a:r>
                        <a:rPr sz="1100"/>
                        <a:t>pop()</a:t>
                      </a:r>
                      <a:endParaRPr sz="1100"/>
                    </a:p>
                  </a:txBody>
                  <a:tcPr marL="0" marR="0" marT="0" marB="0" anchor="ctr" anchorCtr="0">
                    <a:lnL>
                      <a:noFill/>
                    </a:lnL>
                    <a:lnR>
                      <a:noFill/>
                    </a:lnR>
                    <a:lnT>
                      <a:noFill/>
                    </a:lnT>
                    <a:lnB>
                      <a:noFill/>
                    </a:lnB>
                    <a:noFill/>
                  </a:tcPr>
                </a:tc>
                <a:tc>
                  <a:txBody>
                    <a:bodyPr/>
                    <a:p>
                      <a:r>
                        <a:rPr sz="1100"/>
                        <a:t>Remove and return item by index</a:t>
                      </a:r>
                      <a:endParaRPr sz="1100"/>
                    </a:p>
                  </a:txBody>
                  <a:tcPr marL="0" marR="0" marT="0" marB="0" anchor="ctr" anchorCtr="0">
                    <a:lnL>
                      <a:noFill/>
                    </a:lnL>
                    <a:lnR>
                      <a:noFill/>
                    </a:lnR>
                    <a:lnT>
                      <a:noFill/>
                    </a:lnT>
                    <a:lnB>
                      <a:noFill/>
                    </a:lnB>
                    <a:noFill/>
                  </a:tcPr>
                </a:tc>
              </a:tr>
              <a:tr h="0">
                <a:tc>
                  <a:txBody>
                    <a:bodyPr/>
                    <a:p>
                      <a:r>
                        <a:rPr sz="1100"/>
                        <a:t>clear()</a:t>
                      </a:r>
                      <a:endParaRPr sz="1100"/>
                    </a:p>
                  </a:txBody>
                  <a:tcPr marL="0" marR="0" marT="0" marB="0" anchor="ctr" anchorCtr="0">
                    <a:lnL>
                      <a:noFill/>
                    </a:lnL>
                    <a:lnR>
                      <a:noFill/>
                    </a:lnR>
                    <a:lnT>
                      <a:noFill/>
                    </a:lnT>
                    <a:lnB>
                      <a:noFill/>
                    </a:lnB>
                    <a:noFill/>
                  </a:tcPr>
                </a:tc>
                <a:tc>
                  <a:txBody>
                    <a:bodyPr/>
                    <a:p>
                      <a:r>
                        <a:rPr sz="1100"/>
                        <a:t>Remove all elements</a:t>
                      </a:r>
                      <a:endParaRPr sz="1100"/>
                    </a:p>
                  </a:txBody>
                  <a:tcPr marL="0" marR="0" marT="0" marB="0" anchor="ctr" anchorCtr="0">
                    <a:lnL>
                      <a:noFill/>
                    </a:lnL>
                    <a:lnR>
                      <a:noFill/>
                    </a:lnR>
                    <a:lnT>
                      <a:noFill/>
                    </a:lnT>
                    <a:lnB>
                      <a:noFill/>
                    </a:lnB>
                    <a:noFill/>
                  </a:tcPr>
                </a:tc>
              </a:tr>
              <a:tr h="0">
                <a:tc>
                  <a:txBody>
                    <a:bodyPr/>
                    <a:p>
                      <a:r>
                        <a:rPr sz="1100"/>
                        <a:t>index()</a:t>
                      </a:r>
                      <a:endParaRPr sz="1100"/>
                    </a:p>
                  </a:txBody>
                  <a:tcPr marL="0" marR="0" marT="0" marB="0" anchor="ctr" anchorCtr="0">
                    <a:lnL>
                      <a:noFill/>
                    </a:lnL>
                    <a:lnR>
                      <a:noFill/>
                    </a:lnR>
                    <a:lnT>
                      <a:noFill/>
                    </a:lnT>
                    <a:lnB>
                      <a:noFill/>
                    </a:lnB>
                    <a:noFill/>
                  </a:tcPr>
                </a:tc>
                <a:tc>
                  <a:txBody>
                    <a:bodyPr/>
                    <a:p>
                      <a:r>
                        <a:rPr sz="1100"/>
                        <a:t>First index of value</a:t>
                      </a:r>
                      <a:endParaRPr sz="1100"/>
                    </a:p>
                  </a:txBody>
                  <a:tcPr marL="0" marR="0" marT="0" marB="0" anchor="ctr" anchorCtr="0">
                    <a:lnL>
                      <a:noFill/>
                    </a:lnL>
                    <a:lnR>
                      <a:noFill/>
                    </a:lnR>
                    <a:lnT>
                      <a:noFill/>
                    </a:lnT>
                    <a:lnB>
                      <a:noFill/>
                    </a:lnB>
                    <a:noFill/>
                  </a:tcPr>
                </a:tc>
              </a:tr>
              <a:tr h="0">
                <a:tc>
                  <a:txBody>
                    <a:bodyPr/>
                    <a:p>
                      <a:r>
                        <a:rPr sz="1100"/>
                        <a:t>count()</a:t>
                      </a:r>
                      <a:endParaRPr sz="1100"/>
                    </a:p>
                  </a:txBody>
                  <a:tcPr marL="0" marR="0" marT="0" marB="0" anchor="ctr" anchorCtr="0">
                    <a:lnL>
                      <a:noFill/>
                    </a:lnL>
                    <a:lnR>
                      <a:noFill/>
                    </a:lnR>
                    <a:lnT>
                      <a:noFill/>
                    </a:lnT>
                    <a:lnB>
                      <a:noFill/>
                    </a:lnB>
                    <a:noFill/>
                  </a:tcPr>
                </a:tc>
                <a:tc>
                  <a:txBody>
                    <a:bodyPr/>
                    <a:p>
                      <a:r>
                        <a:rPr sz="1100"/>
                        <a:t>Count occurrences</a:t>
                      </a:r>
                      <a:endParaRPr sz="1100"/>
                    </a:p>
                  </a:txBody>
                  <a:tcPr marL="0" marR="0" marT="0" marB="0" anchor="ctr" anchorCtr="0">
                    <a:lnL>
                      <a:noFill/>
                    </a:lnL>
                    <a:lnR>
                      <a:noFill/>
                    </a:lnR>
                    <a:lnT>
                      <a:noFill/>
                    </a:lnT>
                    <a:lnB>
                      <a:noFill/>
                    </a:lnB>
                    <a:noFill/>
                  </a:tcPr>
                </a:tc>
              </a:tr>
              <a:tr h="0">
                <a:tc>
                  <a:txBody>
                    <a:bodyPr/>
                    <a:p>
                      <a:r>
                        <a:rPr sz="1100"/>
                        <a:t>sort()</a:t>
                      </a:r>
                      <a:endParaRPr sz="1100"/>
                    </a:p>
                  </a:txBody>
                  <a:tcPr marL="0" marR="0" marT="0" marB="0" anchor="ctr" anchorCtr="0">
                    <a:lnL>
                      <a:noFill/>
                    </a:lnL>
                    <a:lnR>
                      <a:noFill/>
                    </a:lnR>
                    <a:lnT>
                      <a:noFill/>
                    </a:lnT>
                    <a:lnB>
                      <a:noFill/>
                    </a:lnB>
                    <a:noFill/>
                  </a:tcPr>
                </a:tc>
                <a:tc>
                  <a:txBody>
                    <a:bodyPr/>
                    <a:p>
                      <a:r>
                        <a:rPr sz="1100"/>
                        <a:t>Sort list</a:t>
                      </a:r>
                      <a:endParaRPr sz="1100"/>
                    </a:p>
                  </a:txBody>
                  <a:tcPr marL="0" marR="0" marT="0" marB="0" anchor="ctr" anchorCtr="0">
                    <a:lnL>
                      <a:noFill/>
                    </a:lnL>
                    <a:lnR>
                      <a:noFill/>
                    </a:lnR>
                    <a:lnT>
                      <a:noFill/>
                    </a:lnT>
                    <a:lnB>
                      <a:noFill/>
                    </a:lnB>
                    <a:noFill/>
                  </a:tcPr>
                </a:tc>
              </a:tr>
              <a:tr h="0">
                <a:tc>
                  <a:txBody>
                    <a:bodyPr/>
                    <a:p>
                      <a:r>
                        <a:rPr sz="1100"/>
                        <a:t>reverse()</a:t>
                      </a:r>
                      <a:endParaRPr sz="1100"/>
                    </a:p>
                  </a:txBody>
                  <a:tcPr marL="0" marR="0" marT="0" marB="0" anchor="ctr" anchorCtr="0">
                    <a:lnL>
                      <a:noFill/>
                    </a:lnL>
                    <a:lnR>
                      <a:noFill/>
                    </a:lnR>
                    <a:lnT>
                      <a:noFill/>
                    </a:lnT>
                    <a:lnB>
                      <a:noFill/>
                    </a:lnB>
                    <a:noFill/>
                  </a:tcPr>
                </a:tc>
                <a:tc>
                  <a:txBody>
                    <a:bodyPr/>
                    <a:p>
                      <a:r>
                        <a:rPr sz="1100"/>
                        <a:t>Reverse order</a:t>
                      </a:r>
                      <a:endParaRPr sz="1100"/>
                    </a:p>
                  </a:txBody>
                  <a:tcPr marL="0" marR="0" marT="0" marB="0" anchor="ctr" anchorCtr="0">
                    <a:lnL>
                      <a:noFill/>
                    </a:lnL>
                    <a:lnR>
                      <a:noFill/>
                    </a:lnR>
                    <a:lnT>
                      <a:noFill/>
                    </a:lnT>
                    <a:lnB>
                      <a:noFill/>
                    </a:lnB>
                    <a:noFill/>
                  </a:tcPr>
                </a:tc>
              </a:tr>
              <a:tr h="0">
                <a:tc>
                  <a:txBody>
                    <a:bodyPr/>
                    <a:p>
                      <a:r>
                        <a:rPr sz="1100"/>
                        <a:t>copy()</a:t>
                      </a:r>
                      <a:endParaRPr sz="1100"/>
                    </a:p>
                  </a:txBody>
                  <a:tcPr marL="0" marR="0" marT="0" marB="0" anchor="ctr" anchorCtr="0">
                    <a:lnL>
                      <a:noFill/>
                    </a:lnL>
                    <a:lnR>
                      <a:noFill/>
                    </a:lnR>
                    <a:lnT>
                      <a:noFill/>
                    </a:lnT>
                    <a:lnB>
                      <a:noFill/>
                    </a:lnB>
                    <a:noFill/>
                  </a:tcPr>
                </a:tc>
                <a:tc>
                  <a:txBody>
                    <a:bodyPr/>
                    <a:p>
                      <a:r>
                        <a:rPr sz="1100"/>
                        <a:t>Shallow copy of list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7663815" y="2825750"/>
            <a:ext cx="4528185" cy="1876425"/>
          </a:xfrm>
          <a:prstGeom prst="rect">
            <a:avLst/>
          </a:prstGeom>
        </p:spPr>
        <p:txBody>
          <a:bodyPr wrap="square">
            <a:spAutoFit/>
          </a:bodyPr>
          <a:p>
            <a:r>
              <a:rPr sz="2000" b="1"/>
              <a:t>📌 Slide 10: Extra Features (Optional)</a:t>
            </a:r>
            <a:endParaRPr sz="2000" b="1"/>
          </a:p>
          <a:p>
            <a:pPr>
              <a:buFont typeface="Arial" panose="020B0604020202020204"/>
              <a:buChar char="•"/>
            </a:pPr>
            <a:r>
              <a:rPr sz="1600"/>
              <a:t>list() function to convert other types</a:t>
            </a:r>
            <a:endParaRPr sz="1600"/>
          </a:p>
          <a:p>
            <a:pPr>
              <a:buFont typeface="Arial" panose="020B0604020202020204"/>
              <a:buChar char="•"/>
            </a:pPr>
            <a:endParaRPr sz="1600"/>
          </a:p>
          <a:p>
            <a:pPr>
              <a:buFont typeface="Arial" panose="020B0604020202020204"/>
              <a:buChar char="•"/>
            </a:pPr>
            <a:r>
              <a:rPr sz="1600"/>
              <a:t>List Comprehension:</a:t>
            </a:r>
            <a:endParaRPr sz="1600"/>
          </a:p>
          <a:p>
            <a:r>
              <a:rPr sz="1600"/>
              <a:t>squares = [x*x for x inrange(5)]
</a:t>
            </a:r>
            <a:endParaRPr sz="1600"/>
          </a:p>
          <a:p>
            <a:pPr>
              <a:buFont typeface="Arial" panose="020B0604020202020204"/>
              <a:buChar char="•"/>
            </a:pPr>
            <a:r>
              <a:rPr sz="1600"/>
              <a:t>enumerate() – Add index while looping</a:t>
            </a:r>
            <a:endParaRPr sz="1600"/>
          </a:p>
        </p:txBody>
      </p:sp>
      <p:sp>
        <p:nvSpPr>
          <p:cNvPr id="6" name="Text Box 5"/>
          <p:cNvSpPr txBox="1"/>
          <p:nvPr/>
        </p:nvSpPr>
        <p:spPr>
          <a:xfrm>
            <a:off x="5660390" y="5968365"/>
            <a:ext cx="6530975" cy="368300"/>
          </a:xfrm>
          <a:prstGeom prst="rect">
            <a:avLst/>
          </a:prstGeom>
          <a:noFill/>
        </p:spPr>
        <p:txBody>
          <a:bodyPr wrap="square" rtlCol="0" anchor="t">
            <a:spAutoFit/>
          </a:bodyPr>
          <a:p>
            <a:r>
              <a:rPr lang="en-US" altLang="en-US"/>
              <a:t>https://github.com/pik1989/PythonforDS/blob/main/Lists.ipynb</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243205"/>
            <a:ext cx="5080000" cy="5507990"/>
          </a:xfrm>
          <a:prstGeom prst="rect">
            <a:avLst/>
          </a:prstGeom>
        </p:spPr>
        <p:txBody>
          <a:bodyPr>
            <a:spAutoFit/>
          </a:bodyPr>
          <a:p>
            <a:pPr marL="0" indent="0">
              <a:spcBef>
                <a:spcPts val="500"/>
              </a:spcBef>
              <a:spcAft>
                <a:spcPts val="600"/>
              </a:spcAft>
            </a:pPr>
            <a:r>
              <a:rPr sz="1600" b="0" i="0">
                <a:latin typeface="Arial" panose="020B0604020202020204" pitchFamily="34" charset="0"/>
                <a:ea typeface="system-ui"/>
                <a:cs typeface="Arial" panose="020B0604020202020204" pitchFamily="34" charset="0"/>
              </a:rPr>
              <a:t>Description</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sz="1600" b="0" i="0">
                <a:latin typeface="Arial" panose="020B0604020202020204" pitchFamily="34" charset="0"/>
                <a:ea typeface="system-ui"/>
                <a:cs typeface="Arial" panose="020B0604020202020204" pitchFamily="34" charset="0"/>
              </a:rPr>
              <a:t>Remove SPSS from input_list=['SAS', 'R', 'PYTHON', 'SPSS'] and add 'SPARK' in its place.</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Description</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Convert a list ['Pythons syntax is easy to learn', 'Pythons syntax is very clear'] to a string using ‘&amp;’. The sample output of this string will be: Pythons syntax is easy to learn &amp; Pythons syntax is very clear</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Note that there is a space on both sides of '&amp;' (as usual in English sentences).</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How will I extract Python from the nested list</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input_list = [['SAS','R'],['Tableau','SQL'],['Python','Java']]</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064000" cy="521970"/>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TUPLE</a:t>
            </a:r>
            <a:endPar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Box 2"/>
          <p:cNvSpPr txBox="1"/>
          <p:nvPr/>
        </p:nvSpPr>
        <p:spPr>
          <a:xfrm>
            <a:off x="262890" y="416560"/>
            <a:ext cx="4254500" cy="6318250"/>
          </a:xfrm>
          <a:prstGeom prst="rect">
            <a:avLst/>
          </a:prstGeom>
        </p:spPr>
        <p:txBody>
          <a:bodyPr wrap="square">
            <a:spAutoFit/>
          </a:bodyPr>
          <a:p>
            <a:pPr>
              <a:spcAft>
                <a:spcPct val="60000"/>
              </a:spcAft>
            </a:pPr>
            <a:r>
              <a:rPr sz="1200" b="1"/>
              <a:t>🐍 Slide 1: Introduction to Python Tuples</a:t>
            </a:r>
            <a:endParaRPr sz="1200" b="1"/>
          </a:p>
          <a:p>
            <a:pPr>
              <a:buFont typeface="Arial" panose="020B0604020202020204"/>
              <a:buChar char="•"/>
            </a:pPr>
            <a:r>
              <a:rPr sz="800"/>
              <a:t>A tuple is similar to a list.</a:t>
            </a:r>
            <a:endParaRPr sz="800"/>
          </a:p>
          <a:p>
            <a:pPr>
              <a:buFont typeface="Arial" panose="020B0604020202020204"/>
              <a:buChar char="•"/>
            </a:pPr>
            <a:endParaRPr sz="800"/>
          </a:p>
          <a:p>
            <a:pPr>
              <a:buFont typeface="Arial" panose="020B0604020202020204"/>
              <a:buChar char="•"/>
            </a:pPr>
            <a:r>
              <a:rPr sz="800"/>
              <a:t>Major Difference: Tuples are immutable (cannot be changed after creation).</a:t>
            </a:r>
            <a:endParaRPr sz="800"/>
          </a:p>
          <a:p>
            <a:pPr>
              <a:buFont typeface="Arial" panose="020B0604020202020204"/>
              <a:buChar char="•"/>
            </a:pPr>
            <a:endParaRPr sz="800"/>
          </a:p>
          <a:p>
            <a:pPr>
              <a:buFont typeface="Arial" panose="020B0604020202020204"/>
              <a:buChar char="•"/>
            </a:pPr>
            <a:r>
              <a:rPr sz="800"/>
              <a:t>Defined using parentheses ().</a:t>
            </a:r>
            <a:endParaRPr sz="800"/>
          </a:p>
          <a:p>
            <a:r>
              <a:rPr sz="800"/>
              <a:t>numbers = (1, 2, -5)
print(numbers)
</a:t>
            </a:r>
            <a:endParaRPr sz="800"/>
          </a:p>
          <a:p>
            <a:pPr>
              <a:spcAft>
                <a:spcPct val="60000"/>
              </a:spcAft>
            </a:pPr>
            <a:r>
              <a:rPr sz="1200" b="1"/>
              <a:t>🛠️ Slide 2: Creating Tuples</a:t>
            </a:r>
            <a:endParaRPr sz="1200" b="1"/>
          </a:p>
          <a:p>
            <a:pPr>
              <a:buFont typeface="Arial" panose="020B0604020202020204"/>
              <a:buChar char="•"/>
            </a:pPr>
            <a:r>
              <a:rPr sz="800"/>
              <a:t>With parentheses:</a:t>
            </a:r>
            <a:endParaRPr sz="800"/>
          </a:p>
          <a:p>
            <a:r>
              <a:rPr sz="800"/>
              <a:t>tup = ('a', 'b', 'c')</a:t>
            </a:r>
            <a:endParaRPr sz="800"/>
          </a:p>
          <a:p>
            <a:endParaRPr sz="800"/>
          </a:p>
          <a:p>
            <a:pPr>
              <a:buFont typeface="Arial" panose="020B0604020202020204"/>
              <a:buChar char="•"/>
            </a:pPr>
            <a:r>
              <a:rPr sz="800"/>
              <a:t>Using tuple() constructor:</a:t>
            </a:r>
            <a:endParaRPr sz="800"/>
          </a:p>
          <a:p>
            <a:r>
              <a:rPr sz="800"/>
              <a:t>names = tuple(('Jack', 'Maria', 'David'))
</a:t>
            </a:r>
            <a:endParaRPr sz="800"/>
          </a:p>
          <a:p>
            <a:pPr>
              <a:buFont typeface="Arial" panose="020B0604020202020204"/>
              <a:buChar char="•"/>
            </a:pPr>
            <a:r>
              <a:rPr sz="800"/>
              <a:t>✅ Tuples can contain mixed data types and nested structures.</a:t>
            </a:r>
            <a:endParaRPr sz="800"/>
          </a:p>
          <a:p>
            <a:pPr>
              <a:spcAft>
                <a:spcPct val="60000"/>
              </a:spcAft>
            </a:pPr>
            <a:r>
              <a:rPr sz="1200" b="1"/>
              <a:t>📌 Slide 3: Tuple Characteristics</a:t>
            </a:r>
            <a:endParaRPr sz="1200" b="1"/>
          </a:p>
          <a:p>
            <a:pPr>
              <a:buFont typeface="Arial" panose="020B0604020202020204"/>
              <a:buChar char="•"/>
            </a:pPr>
            <a:r>
              <a:rPr sz="800"/>
              <a:t>✅ Ordered – Maintains item order</a:t>
            </a:r>
            <a:endParaRPr sz="800"/>
          </a:p>
          <a:p>
            <a:pPr>
              <a:buFont typeface="Arial" panose="020B0604020202020204"/>
              <a:buChar char="•"/>
            </a:pPr>
            <a:r>
              <a:rPr sz="800"/>
              <a:t>❌ Immutable – Cannot be changed after creation</a:t>
            </a:r>
            <a:endParaRPr sz="800"/>
          </a:p>
          <a:p>
            <a:pPr>
              <a:buFont typeface="Arial" panose="020B0604020202020204"/>
              <a:buChar char="•"/>
            </a:pPr>
            <a:r>
              <a:rPr sz="800"/>
              <a:t>✅ Allows Duplicates</a:t>
            </a:r>
            <a:endParaRPr sz="800"/>
          </a:p>
          <a:p>
            <a:pPr>
              <a:buFont typeface="Arial" panose="020B0604020202020204"/>
              <a:buChar char="•"/>
            </a:pPr>
            <a:r>
              <a:rPr sz="800"/>
              <a:t>✅ Supports nested tuples</a:t>
            </a:r>
            <a:endParaRPr sz="800"/>
          </a:p>
          <a:p>
            <a:pPr>
              <a:buFont typeface="Arial" panose="020B0604020202020204"/>
              <a:buChar char="•"/>
            </a:pPr>
            <a:r>
              <a:rPr sz="800"/>
              <a:t>Example:</a:t>
            </a:r>
            <a:endParaRPr sz="800"/>
          </a:p>
          <a:p>
            <a:r>
              <a:rPr sz="800"/>
              <a:t>python</a:t>
            </a:r>
            <a:endParaRPr sz="800"/>
          </a:p>
          <a:p>
            <a:r>
              <a:rPr sz="800"/>
              <a:t>CopyEdit</a:t>
            </a:r>
            <a:endParaRPr sz="800"/>
          </a:p>
          <a:p>
            <a:r>
              <a:rPr sz="800"/>
              <a:t>tup = ('John', 25, ('CS', 90))
</a:t>
            </a:r>
            <a:endParaRPr sz="800"/>
          </a:p>
          <a:p>
            <a:pPr>
              <a:spcAft>
                <a:spcPct val="60000"/>
              </a:spcAft>
            </a:pPr>
            <a:r>
              <a:rPr sz="1200" b="1"/>
              <a:t>🔍 Slide 4: Accessing Tuple Elements</a:t>
            </a:r>
            <a:endParaRPr sz="1200" b="1"/>
          </a:p>
          <a:p>
            <a:pPr>
              <a:buFont typeface="Arial" panose="020B0604020202020204"/>
              <a:buChar char="•"/>
            </a:pPr>
            <a:r>
              <a:rPr sz="800"/>
              <a:t>Access using indexing:</a:t>
            </a:r>
            <a:endParaRPr sz="800"/>
          </a:p>
          <a:p>
            <a:r>
              <a:rPr sz="800"/>
              <a:t>languages = ('Python', 'Swift', 'C++')
print(languages[0])    # Python
print(languages[2])    # C++</a:t>
            </a:r>
            <a:endParaRPr sz="800"/>
          </a:p>
          <a:p>
            <a:pPr>
              <a:buFont typeface="Arial" panose="020B0604020202020204"/>
              <a:buChar char="•"/>
            </a:pPr>
            <a:r>
              <a:rPr sz="800"/>
              <a:t>Index starts from 0</a:t>
            </a:r>
            <a:endParaRPr sz="800"/>
          </a:p>
          <a:p>
            <a:pPr>
              <a:buFont typeface="Arial" panose="020B0604020202020204"/>
              <a:buChar char="•"/>
            </a:pPr>
            <a:endParaRPr sz="800"/>
          </a:p>
          <a:p>
            <a:pPr>
              <a:spcAft>
                <a:spcPct val="60000"/>
              </a:spcAft>
            </a:pPr>
            <a:r>
              <a:rPr sz="1200" b="1"/>
              <a:t>🚫 Slide 5: Immutability in Tuples</a:t>
            </a:r>
            <a:endParaRPr sz="1200" b="1"/>
          </a:p>
          <a:p>
            <a:pPr>
              <a:buFont typeface="Arial" panose="020B0604020202020204"/>
              <a:buChar char="•"/>
            </a:pPr>
            <a:r>
              <a:rPr sz="800"/>
              <a:t>Tuples cannot be changed.</a:t>
            </a:r>
            <a:endParaRPr sz="800"/>
          </a:p>
          <a:p>
            <a:r>
              <a:rPr sz="800"/>
              <a:t>cars = ('BMW', 'Tesla')
cars[0] = 'Nissan'  # ❌ Error
</a:t>
            </a:r>
            <a:endParaRPr sz="800"/>
          </a:p>
          <a:p>
            <a:pPr>
              <a:buFont typeface="Arial" panose="020B0604020202020204"/>
              <a:buChar char="•"/>
            </a:pPr>
            <a:r>
              <a:rPr sz="800"/>
              <a:t>You cannot:</a:t>
            </a:r>
            <a:endParaRPr sz="800"/>
          </a:p>
          <a:p>
            <a:pPr lvl="1">
              <a:buFont typeface="Arial" panose="020B0604020202020204"/>
              <a:buChar char="◦"/>
            </a:pPr>
            <a:r>
              <a:rPr sz="800"/>
              <a:t>Add items</a:t>
            </a:r>
            <a:endParaRPr sz="800"/>
          </a:p>
          <a:p>
            <a:pPr lvl="1">
              <a:buFont typeface="Arial" panose="020B0604020202020204"/>
              <a:buChar char="◦"/>
            </a:pPr>
            <a:r>
              <a:rPr sz="800"/>
              <a:t>Change items</a:t>
            </a:r>
            <a:endParaRPr sz="800"/>
          </a:p>
          <a:p>
            <a:pPr lvl="1">
              <a:buFont typeface="Arial" panose="020B0604020202020204"/>
              <a:buChar char="◦"/>
            </a:pPr>
            <a:r>
              <a:rPr sz="800"/>
              <a:t>Delete individual items (only entire tuple)</a:t>
            </a:r>
            <a:endParaRPr sz="800"/>
          </a:p>
        </p:txBody>
      </p:sp>
      <p:sp>
        <p:nvSpPr>
          <p:cNvPr id="4" name="Text Box 3"/>
          <p:cNvSpPr txBox="1"/>
          <p:nvPr/>
        </p:nvSpPr>
        <p:spPr>
          <a:xfrm>
            <a:off x="4064000" y="-12065"/>
            <a:ext cx="5262245" cy="6470015"/>
          </a:xfrm>
          <a:prstGeom prst="rect">
            <a:avLst/>
          </a:prstGeom>
        </p:spPr>
        <p:txBody>
          <a:bodyPr wrap="square">
            <a:spAutoFit/>
          </a:bodyPr>
          <a:p>
            <a:pPr>
              <a:spcAft>
                <a:spcPct val="60000"/>
              </a:spcAft>
            </a:pPr>
            <a:r>
              <a:rPr sz="1400" b="1"/>
              <a:t>Slide 6: Tuple Length and Iteration</a:t>
            </a:r>
            <a:endParaRPr sz="1400" b="1"/>
          </a:p>
          <a:p>
            <a:pPr>
              <a:buFont typeface="Arial" panose="020B0604020202020204"/>
              <a:buChar char="•"/>
            </a:pPr>
            <a:r>
              <a:rPr sz="900"/>
              <a:t>Get length using len():</a:t>
            </a:r>
            <a:endParaRPr sz="900"/>
          </a:p>
          <a:p>
            <a:r>
              <a:rPr sz="900"/>
              <a:t>len(('BMW', 'Ford'))  # Output: 2
</a:t>
            </a:r>
            <a:endParaRPr sz="900"/>
          </a:p>
          <a:p>
            <a:pPr>
              <a:buFont typeface="Arial" panose="020B0604020202020204"/>
              <a:buChar char="•"/>
            </a:pPr>
            <a:r>
              <a:rPr sz="900"/>
              <a:t>Loop through tuple:</a:t>
            </a:r>
            <a:endParaRPr sz="900"/>
          </a:p>
          <a:p>
            <a:r>
              <a:rPr sz="900"/>
              <a:t>for item in fruits:
    print(item)
</a:t>
            </a:r>
            <a:endParaRPr sz="900"/>
          </a:p>
          <a:p>
            <a:pPr>
              <a:spcAft>
                <a:spcPct val="60000"/>
              </a:spcAft>
            </a:pPr>
            <a:r>
              <a:rPr sz="1400" b="1"/>
              <a:t>🔎 Slide 7: Tuple with One Item</a:t>
            </a:r>
            <a:endParaRPr sz="1400" b="1"/>
          </a:p>
          <a:p>
            <a:pPr>
              <a:buFont typeface="Arial" panose="020B0604020202020204"/>
              <a:buChar char="•"/>
            </a:pPr>
            <a:r>
              <a:rPr sz="900"/>
              <a:t>Use a comma after the item:</a:t>
            </a:r>
            <a:endParaRPr sz="900"/>
          </a:p>
          <a:p>
            <a:r>
              <a:rPr sz="900"/>
              <a:t>single = ('hello',)
print(type(single))  # tuple
</a:t>
            </a:r>
            <a:endParaRPr sz="900"/>
          </a:p>
          <a:p>
            <a:pPr>
              <a:buFont typeface="Arial" panose="020B0604020202020204"/>
              <a:buChar char="•"/>
            </a:pPr>
            <a:r>
              <a:rPr sz="900"/>
              <a:t>Without comma:</a:t>
            </a:r>
            <a:endParaRPr sz="900"/>
          </a:p>
          <a:p>
            <a:r>
              <a:rPr sz="900"/>
              <a:t>python</a:t>
            </a:r>
            <a:endParaRPr sz="900"/>
          </a:p>
          <a:p>
            <a:r>
              <a:rPr sz="900"/>
              <a:t>CopyEdit</a:t>
            </a:r>
            <a:endParaRPr sz="900"/>
          </a:p>
          <a:p>
            <a:r>
              <a:rPr sz="900"/>
              <a:t>not_tuple = ('hello')  # type: str
</a:t>
            </a:r>
            <a:endParaRPr sz="900"/>
          </a:p>
          <a:p>
            <a:pPr>
              <a:spcAft>
                <a:spcPct val="60000"/>
              </a:spcAft>
            </a:pPr>
            <a:r>
              <a:rPr sz="1400" b="1"/>
              <a:t>✅ Slide 8: Check Existence of Item</a:t>
            </a:r>
            <a:endParaRPr sz="1400" b="1"/>
          </a:p>
          <a:p>
            <a:pPr>
              <a:buFont typeface="Arial" panose="020B0604020202020204"/>
              <a:buChar char="•"/>
            </a:pPr>
            <a:r>
              <a:rPr sz="900"/>
              <a:t>Use in keyword:</a:t>
            </a:r>
            <a:endParaRPr sz="900"/>
          </a:p>
          <a:p>
            <a:r>
              <a:rPr sz="900"/>
              <a:t>fruits = ('apple', 'banana')
print('banana'in fruits)  # True
</a:t>
            </a:r>
            <a:endParaRPr sz="900"/>
          </a:p>
          <a:p>
            <a:pPr>
              <a:spcAft>
                <a:spcPct val="60000"/>
              </a:spcAft>
            </a:pPr>
            <a:r>
              <a:rPr sz="1400" b="1"/>
              <a:t>❌ Slide 9: Deleting a Tuple</a:t>
            </a:r>
            <a:endParaRPr sz="1400" b="1"/>
          </a:p>
          <a:p>
            <a:pPr>
              <a:buFont typeface="Arial" panose="020B0604020202020204"/>
              <a:buChar char="•"/>
            </a:pPr>
            <a:r>
              <a:rPr sz="900"/>
              <a:t>Entire tuple can be deleted:</a:t>
            </a:r>
            <a:endParaRPr sz="900"/>
          </a:p>
          <a:p>
            <a:r>
              <a:rPr sz="900"/>
              <a:t>tup = (1, 2, 3)
del tup
print(tup)  # ❌ Error: tuple not defined
</a:t>
            </a:r>
            <a:endParaRPr sz="900"/>
          </a:p>
          <a:p>
            <a:pPr>
              <a:spcAft>
                <a:spcPct val="60000"/>
              </a:spcAft>
            </a:pPr>
            <a:r>
              <a:rPr sz="1400" b="1"/>
              <a:t>📚 Slide 10: Tuple Use Cases</a:t>
            </a:r>
            <a:endParaRPr sz="1400" b="1"/>
          </a:p>
          <a:p>
            <a:pPr>
              <a:buFont typeface="Arial" panose="020B0604020202020204"/>
              <a:buChar char="•"/>
            </a:pPr>
            <a:r>
              <a:rPr sz="900"/>
              <a:t>Used when:</a:t>
            </a:r>
            <a:endParaRPr sz="900"/>
          </a:p>
          <a:p>
            <a:pPr lvl="1">
              <a:buFont typeface="Arial" panose="020B0604020202020204"/>
              <a:buChar char="◦"/>
            </a:pPr>
            <a:r>
              <a:rPr sz="900"/>
              <a:t>Data should not change</a:t>
            </a:r>
            <a:endParaRPr sz="900"/>
          </a:p>
          <a:p>
            <a:pPr lvl="1">
              <a:buFont typeface="Arial" panose="020B0604020202020204"/>
              <a:buChar char="◦"/>
            </a:pPr>
            <a:r>
              <a:rPr sz="900"/>
              <a:t>Ensuring data integrity</a:t>
            </a:r>
            <a:endParaRPr sz="900"/>
          </a:p>
          <a:p>
            <a:pPr lvl="1">
              <a:buFont typeface="Arial" panose="020B0604020202020204"/>
              <a:buChar char="◦"/>
            </a:pPr>
            <a:r>
              <a:rPr sz="900"/>
              <a:t>Can be used as dictionary keys</a:t>
            </a:r>
            <a:endParaRPr sz="900"/>
          </a:p>
          <a:p>
            <a:pPr lvl="1">
              <a:buFont typeface="Arial" panose="020B0604020202020204"/>
              <a:buChar char="◦"/>
            </a:pPr>
            <a:endParaRPr sz="900"/>
          </a:p>
          <a:p>
            <a:pPr>
              <a:buFont typeface="Arial" panose="020B0604020202020204"/>
              <a:buChar char="•"/>
            </a:pPr>
            <a:r>
              <a:rPr sz="900"/>
              <a:t>Common in:</a:t>
            </a:r>
            <a:endParaRPr sz="900"/>
          </a:p>
          <a:p>
            <a:pPr lvl="1">
              <a:buFont typeface="Arial" panose="020B0604020202020204"/>
              <a:buChar char="◦"/>
            </a:pPr>
            <a:r>
              <a:rPr sz="900"/>
              <a:t>Function return values</a:t>
            </a:r>
            <a:endParaRPr sz="900"/>
          </a:p>
          <a:p>
            <a:pPr lvl="1">
              <a:buFont typeface="Arial" panose="020B0604020202020204"/>
              <a:buChar char="◦"/>
            </a:pPr>
            <a:r>
              <a:rPr sz="900"/>
              <a:t>Unpacking multiple values</a:t>
            </a:r>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69215"/>
            <a:ext cx="5080000" cy="6571615"/>
          </a:xfrm>
          <a:prstGeom prst="rect">
            <a:avLst/>
          </a:prstGeom>
        </p:spPr>
        <p:txBody>
          <a:bodyPr>
            <a:spAutoFit/>
          </a:bodyPr>
          <a:p>
            <a:pPr>
              <a:spcAft>
                <a:spcPct val="60000"/>
              </a:spcAft>
            </a:pPr>
            <a:r>
              <a:rPr sz="1600" b="1"/>
              <a:t>🐍 Slide 1:</a:t>
            </a:r>
            <a:r>
              <a:rPr sz="2000" b="1">
                <a:solidFill>
                  <a:srgbClr val="FF0000"/>
                </a:solidFill>
                <a:effectLst>
                  <a:outerShdw blurRad="38100" dist="38100" dir="2700000" algn="tl">
                    <a:srgbClr val="000000">
                      <a:alpha val="43137"/>
                    </a:srgbClr>
                  </a:outerShdw>
                </a:effectLst>
              </a:rPr>
              <a:t> Introduction to Python Sets</a:t>
            </a:r>
            <a:endParaRPr sz="1600" b="1"/>
          </a:p>
          <a:p>
            <a:pPr>
              <a:buFont typeface="Arial" panose="020B0604020202020204"/>
              <a:buChar char="•"/>
            </a:pPr>
            <a:r>
              <a:rPr sz="1000"/>
              <a:t>A set is an unordered collection of unique elements.</a:t>
            </a:r>
            <a:endParaRPr sz="1000"/>
          </a:p>
          <a:p>
            <a:pPr>
              <a:buFont typeface="Arial" panose="020B0604020202020204"/>
              <a:buChar char="•"/>
            </a:pPr>
            <a:r>
              <a:rPr sz="1000"/>
              <a:t>No duplicates allowed.</a:t>
            </a:r>
            <a:endParaRPr sz="1000"/>
          </a:p>
          <a:p>
            <a:pPr>
              <a:buFont typeface="Arial" panose="020B0604020202020204"/>
              <a:buChar char="•"/>
            </a:pPr>
            <a:r>
              <a:rPr sz="1000"/>
              <a:t>Ideal for storing distinct values, e.g., student IDs, usernames, etc.</a:t>
            </a:r>
            <a:endParaRPr sz="1000"/>
          </a:p>
          <a:p>
            <a:pPr>
              <a:spcAft>
                <a:spcPct val="60000"/>
              </a:spcAft>
            </a:pPr>
            <a:r>
              <a:rPr sz="1600" b="1"/>
              <a:t>🧱 Slide 2: Creating a Python Set</a:t>
            </a:r>
            <a:endParaRPr sz="1600" b="1"/>
          </a:p>
          <a:p>
            <a:r>
              <a:rPr sz="1000"/>
              <a:t>student_id = {112, 114, 116, 118, 115}
vowel_letters = {'a', 'e', 'i', 'o', 'u'}
mixed_set = {'Hello', 101, -2, 'Bye'}
</a:t>
            </a:r>
            <a:endParaRPr sz="1000"/>
          </a:p>
          <a:p>
            <a:r>
              <a:rPr sz="1000"/>
              <a:t>✅ Elements can be of different data types</a:t>
            </a:r>
            <a:endParaRPr sz="1000"/>
          </a:p>
          <a:p>
            <a:r>
              <a:rPr sz="1000"/>
              <a:t> ❌ Elements cannot be mutable like lists or dictionaries</a:t>
            </a:r>
            <a:endParaRPr sz="1000"/>
          </a:p>
          <a:p>
            <a:pPr>
              <a:spcAft>
                <a:spcPct val="60000"/>
              </a:spcAft>
            </a:pPr>
            <a:r>
              <a:rPr sz="1600" b="1"/>
              <a:t>🛑 Slide 3: Creating an Empty Set</a:t>
            </a:r>
            <a:endParaRPr sz="1600" b="1"/>
          </a:p>
          <a:p>
            <a:r>
              <a:rPr sz="1000"/>
              <a:t>empty_set = set()       # ✅ creates a set
empty_dict = {}         # ❌ creates a dictionary
print(type(empty_set))      # &lt;class 'set'&gt;
print(type(empty_dict))     # &lt;class 'dict'&gt;
</a:t>
            </a:r>
            <a:endParaRPr sz="1000"/>
          </a:p>
          <a:p>
            <a:pPr>
              <a:spcAft>
                <a:spcPct val="60000"/>
              </a:spcAft>
            </a:pPr>
            <a:r>
              <a:rPr sz="1600" b="1"/>
              <a:t>🧬 Slide 4: Duplicate Elements are Ignored</a:t>
            </a:r>
            <a:endParaRPr sz="1600" b="1"/>
          </a:p>
          <a:p>
            <a:r>
              <a:rPr sz="1000"/>
              <a:t>numbers = {2, 4, 6, 6, 2, 8}
print(numbers)   # {2, 4, 6, 8}
</a:t>
            </a:r>
            <a:endParaRPr sz="1000"/>
          </a:p>
          <a:p>
            <a:pPr>
              <a:spcAft>
                <a:spcPct val="60000"/>
              </a:spcAft>
            </a:pPr>
            <a:r>
              <a:rPr sz="1600" b="1"/>
              <a:t>➕ Slide 5: Add &amp; Update Items</a:t>
            </a:r>
            <a:endParaRPr sz="1600" b="1"/>
          </a:p>
          <a:p>
            <a:r>
              <a:rPr sz="1000"/>
              <a:t># add single item
numbers = {21, 34}
numbers.add(12)
# add multiple items
companies = {'Lacoste'}
companies.update(['apple', 'google'])
</a:t>
            </a:r>
            <a:endParaRPr sz="1000"/>
          </a:p>
          <a:p>
            <a:r>
              <a:rPr sz="1000"/>
              <a:t>✅ Use add() for one item</a:t>
            </a:r>
            <a:endParaRPr sz="1000"/>
          </a:p>
          <a:p>
            <a:r>
              <a:rPr sz="1000"/>
              <a:t> ✅ Use update() for iterable items</a:t>
            </a:r>
            <a:endParaRPr sz="1000"/>
          </a:p>
        </p:txBody>
      </p:sp>
      <p:sp>
        <p:nvSpPr>
          <p:cNvPr id="6" name="Text Box 5"/>
          <p:cNvSpPr txBox="1"/>
          <p:nvPr/>
        </p:nvSpPr>
        <p:spPr>
          <a:xfrm>
            <a:off x="3720465" y="0"/>
            <a:ext cx="4600575" cy="4716145"/>
          </a:xfrm>
          <a:prstGeom prst="rect">
            <a:avLst/>
          </a:prstGeom>
        </p:spPr>
        <p:txBody>
          <a:bodyPr wrap="square">
            <a:spAutoFit/>
          </a:bodyPr>
          <a:p>
            <a:pPr>
              <a:spcAft>
                <a:spcPct val="60000"/>
              </a:spcAft>
            </a:pPr>
            <a:r>
              <a:rPr sz="2000" b="1"/>
              <a:t>🔄 Slide 6: Remove Elements from Set</a:t>
            </a:r>
            <a:endParaRPr sz="2000" b="1"/>
          </a:p>
          <a:p>
            <a:r>
              <a:rPr sz="1600"/>
              <a:t>languages = {'Swift', 'Java', 'Python'}
languages.discard('Java')    # Removes 'Java' safely
languages.remove('Go')       # ❌ KeyError if not present
</a:t>
            </a:r>
            <a:endParaRPr sz="1600"/>
          </a:p>
          <a:p>
            <a:r>
              <a:rPr sz="1600"/>
              <a:t>🧩 discard() – no error if element not found</a:t>
            </a:r>
            <a:endParaRPr sz="1600"/>
          </a:p>
          <a:p>
            <a:r>
              <a:rPr sz="1600"/>
              <a:t> 🔥 remove() – throws error if element not found</a:t>
            </a:r>
            <a:endParaRPr sz="1600"/>
          </a:p>
          <a:p>
            <a:pPr>
              <a:spcAft>
                <a:spcPct val="60000"/>
              </a:spcAft>
            </a:pPr>
            <a:r>
              <a:rPr sz="2200" b="1"/>
              <a:t>🔁 Slide 7: Loop &amp; Length of Set</a:t>
            </a:r>
            <a:endParaRPr sz="2200" b="1"/>
          </a:p>
          <a:p>
            <a:r>
              <a:rPr sz="1600"/>
              <a:t>for fruit in {"Apple", "Peach", "Mango"}:
    print(fruit)
even_numbers = {2, 4, 6}
print(len(even_numbers))  # Output: 3
</a:t>
            </a:r>
            <a:endParaRPr sz="1600"/>
          </a:p>
          <a:p>
            <a:pPr>
              <a:spcAft>
                <a:spcPct val="60000"/>
              </a:spcAft>
            </a:pPr>
            <a:r>
              <a:rPr sz="2200" b="1"/>
              <a:t>⚙️ Slide 8: Common Set Functions</a:t>
            </a:r>
            <a:endParaRPr sz="2200" b="1"/>
          </a:p>
        </p:txBody>
      </p:sp>
      <p:graphicFrame>
        <p:nvGraphicFramePr>
          <p:cNvPr id="7" name="Table 6"/>
          <p:cNvGraphicFramePr/>
          <p:nvPr>
            <p:custDataLst>
              <p:tags r:id="rId1"/>
            </p:custDataLst>
          </p:nvPr>
        </p:nvGraphicFramePr>
        <p:xfrm>
          <a:off x="3720465" y="4828540"/>
          <a:ext cx="4121150" cy="1508760"/>
        </p:xfrm>
        <a:graphic>
          <a:graphicData uri="http://schemas.openxmlformats.org/drawingml/2006/table">
            <a:tbl>
              <a:tblPr/>
              <a:tblGrid>
                <a:gridCol w="488950"/>
                <a:gridCol w="3632200"/>
              </a:tblGrid>
              <a:tr h="0">
                <a:tc>
                  <a:txBody>
                    <a:bodyPr/>
                    <a:p>
                      <a:r>
                        <a:rPr sz="1100">
                          <a:latin typeface="Arial" panose="020B0604020202020204" pitchFamily="34" charset="0"/>
                          <a:cs typeface="Arial" panose="020B0604020202020204" pitchFamily="34" charset="0"/>
                        </a:rPr>
                        <a:t>Function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Description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all()</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all items are true or set is empty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any()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any item is true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len()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Number of elements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max() / </a:t>
                      </a:r>
                      <a:r>
                        <a:rPr sz="1100">
                          <a:latin typeface="Arial" panose="020B0604020202020204" pitchFamily="34" charset="0"/>
                          <a:cs typeface="Arial" panose="020B0604020202020204" pitchFamily="34" charset="0"/>
                        </a:rPr>
                        <a:t>min()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Max/Min value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sum()</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Sum of numeric items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sorted()</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Returns a sorted list</a:t>
                      </a:r>
                      <a:r>
                        <a:rPr sz="1100">
                          <a:latin typeface="Arial" panose="020B0604020202020204" pitchFamily="34" charset="0"/>
                          <a:cs typeface="Arial" panose="020B0604020202020204" pitchFamily="34" charset="0"/>
                        </a:rPr>
                        <a:t>, not a set</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
        <p:nvSpPr>
          <p:cNvPr id="8" name="Text Box 7"/>
          <p:cNvSpPr txBox="1"/>
          <p:nvPr/>
        </p:nvSpPr>
        <p:spPr>
          <a:xfrm>
            <a:off x="8321040" y="69215"/>
            <a:ext cx="3871595" cy="6163945"/>
          </a:xfrm>
          <a:prstGeom prst="rect">
            <a:avLst/>
          </a:prstGeom>
        </p:spPr>
        <p:txBody>
          <a:bodyPr wrap="square">
            <a:spAutoFit/>
          </a:bodyPr>
          <a:p>
            <a:r>
              <a:rPr sz="2200" b="1"/>
              <a:t>🔣 Slide 9: Set Operations</a:t>
            </a:r>
            <a:endParaRPr sz="2200" b="1"/>
          </a:p>
          <a:p>
            <a:pPr>
              <a:spcAft>
                <a:spcPct val="60000"/>
              </a:spcAft>
            </a:pPr>
            <a:r>
              <a:rPr sz="1900" b="1"/>
              <a:t>🔗 Union</a:t>
            </a:r>
            <a:endParaRPr sz="1900" b="1"/>
          </a:p>
          <a:p>
            <a:r>
              <a:rPr sz="1600"/>
              <a:t>A | B or A.union(B)</a:t>
            </a:r>
            <a:endParaRPr sz="1600"/>
          </a:p>
          <a:p>
            <a:r>
              <a:rPr sz="1600"/>
              <a:t>Combines all unique elements from both sets</a:t>
            </a:r>
            <a:endParaRPr sz="1600"/>
          </a:p>
          <a:p>
            <a:pPr>
              <a:spcAft>
                <a:spcPct val="60000"/>
              </a:spcAft>
            </a:pPr>
            <a:r>
              <a:rPr sz="1900" b="1"/>
              <a:t>🎯 Intersection</a:t>
            </a:r>
            <a:endParaRPr sz="1900" b="1"/>
          </a:p>
          <a:p>
            <a:r>
              <a:rPr sz="1600"/>
              <a:t>A &amp; B or A.intersection(B)</a:t>
            </a:r>
            <a:endParaRPr sz="1600"/>
          </a:p>
          <a:p>
            <a:r>
              <a:rPr sz="1600"/>
              <a:t>Only common elements</a:t>
            </a:r>
            <a:endParaRPr sz="1600"/>
          </a:p>
          <a:p>
            <a:pPr>
              <a:spcAft>
                <a:spcPct val="60000"/>
              </a:spcAft>
            </a:pPr>
            <a:r>
              <a:rPr sz="1900" b="1"/>
              <a:t>➖ Difference</a:t>
            </a:r>
            <a:endParaRPr sz="1900" b="1"/>
          </a:p>
          <a:p>
            <a:r>
              <a:rPr sz="1600"/>
              <a:t>A - B or A.difference(B)</a:t>
            </a:r>
            <a:endParaRPr sz="1600"/>
          </a:p>
          <a:p>
            <a:r>
              <a:rPr sz="1600"/>
              <a:t>Items in A but not in B</a:t>
            </a:r>
            <a:endParaRPr sz="1600"/>
          </a:p>
          <a:p>
            <a:pPr>
              <a:spcAft>
                <a:spcPct val="60000"/>
              </a:spcAft>
            </a:pPr>
            <a:r>
              <a:rPr sz="1900" b="1"/>
              <a:t>🔁 Symmetric Difference</a:t>
            </a:r>
            <a:endParaRPr sz="1900" b="1"/>
          </a:p>
          <a:p>
            <a:r>
              <a:rPr sz="1600"/>
              <a:t>A ^ B or A.symmetric_difference(B)</a:t>
            </a:r>
            <a:endParaRPr sz="1600"/>
          </a:p>
          <a:p>
            <a:r>
              <a:rPr sz="1600"/>
              <a:t>All items except those common in both</a:t>
            </a:r>
            <a:endParaRPr sz="1600"/>
          </a:p>
          <a:p>
            <a:pPr>
              <a:spcAft>
                <a:spcPct val="60000"/>
              </a:spcAft>
            </a:pPr>
            <a:r>
              <a:rPr sz="2200" b="1"/>
              <a:t>✔Slide 10: Compare Sets</a:t>
            </a:r>
            <a:endParaRPr sz="2200" b="1"/>
          </a:p>
          <a:p>
            <a:r>
              <a:rPr sz="1600"/>
              <a:t>A = {1, 2, 3}
B = {3, 2, 1}
print(A == B)  # True</a:t>
            </a:r>
            <a:endParaRPr sz="1600"/>
          </a:p>
          <a:p>
            <a:r>
              <a:rPr sz="1600"/>
              <a:t>✅ Order doesn’t matter, only elements do</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48000" y="3106420"/>
            <a:ext cx="6096000" cy="645160"/>
          </a:xfrm>
          <a:prstGeom prst="rect">
            <a:avLst/>
          </a:prstGeom>
          <a:noFill/>
        </p:spPr>
        <p:txBody>
          <a:bodyPr wrap="square" rtlCol="0" anchor="t">
            <a:spAutoFit/>
          </a:bodyPr>
          <a:p>
            <a:r>
              <a:rPr lang="en-US" altLang="en-US"/>
              <a:t>https://github.com/pik1989/PythonforDS/blob/main/Sets.ipynb</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820" y="-317"/>
            <a:ext cx="5080000" cy="7208520"/>
          </a:xfrm>
          <a:prstGeom prst="rect">
            <a:avLst/>
          </a:prstGeom>
        </p:spPr>
        <p:txBody>
          <a:bodyPr>
            <a:spAutoFit/>
          </a:bodyPr>
          <a:p>
            <a:pPr>
              <a:spcAft>
                <a:spcPct val="60000"/>
              </a:spcAft>
            </a:pPr>
            <a:r>
              <a:rPr sz="900" b="1"/>
              <a:t>📌 What is a Dictionary?</a:t>
            </a:r>
            <a:endParaRPr sz="900" b="1"/>
          </a:p>
          <a:p>
            <a:r>
              <a:rPr sz="600"/>
              <a:t>A dictionary is a built-in Python data structure that stores key-value pairs.</a:t>
            </a:r>
            <a:endParaRPr sz="600"/>
          </a:p>
          <a:p>
            <a:r>
              <a:rPr sz="600"/>
              <a:t> It is:</a:t>
            </a:r>
            <a:endParaRPr sz="600"/>
          </a:p>
          <a:p>
            <a:endParaRPr sz="600"/>
          </a:p>
          <a:p>
            <a:pPr>
              <a:buFont typeface="Arial" panose="020B0604020202020204"/>
              <a:buChar char="•"/>
            </a:pPr>
            <a:r>
              <a:rPr sz="600"/>
              <a:t>Unordered (before Python 3.7)</a:t>
            </a:r>
            <a:endParaRPr sz="600"/>
          </a:p>
          <a:p>
            <a:pPr>
              <a:buFont typeface="Arial" panose="020B0604020202020204"/>
              <a:buChar char="•"/>
            </a:pPr>
            <a:endParaRPr sz="600"/>
          </a:p>
          <a:p>
            <a:pPr>
              <a:buFont typeface="Arial" panose="020B0604020202020204"/>
              <a:buChar char="•"/>
            </a:pPr>
            <a:r>
              <a:rPr sz="600"/>
              <a:t>Mutable</a:t>
            </a:r>
            <a:endParaRPr sz="600"/>
          </a:p>
          <a:p>
            <a:pPr>
              <a:buFont typeface="Arial" panose="020B0604020202020204"/>
              <a:buChar char="•"/>
            </a:pPr>
            <a:endParaRPr sz="600"/>
          </a:p>
          <a:p>
            <a:pPr>
              <a:buFont typeface="Arial" panose="020B0604020202020204"/>
              <a:buChar char="•"/>
            </a:pPr>
            <a:r>
              <a:rPr sz="600"/>
              <a:t>Keys are unique and immutable (e.g., string, number, tuple)</a:t>
            </a:r>
            <a:endParaRPr sz="600"/>
          </a:p>
          <a:p>
            <a:pPr>
              <a:buFont typeface="Arial" panose="020B0604020202020204"/>
              <a:buChar char="•"/>
            </a:pPr>
            <a:endParaRPr sz="600"/>
          </a:p>
          <a:p>
            <a:pPr>
              <a:buFont typeface="Arial" panose="020B0604020202020204"/>
              <a:buChar char="•"/>
            </a:pPr>
            <a:r>
              <a:rPr sz="600"/>
              <a:t>Values can be of any type (mutable or immutable)</a:t>
            </a:r>
            <a:endParaRPr sz="600"/>
          </a:p>
          <a:p>
            <a:pPr>
              <a:spcAft>
                <a:spcPct val="60000"/>
              </a:spcAft>
            </a:pPr>
            <a:r>
              <a:rPr sz="900" b="1"/>
              <a:t>🛠️ Creating a Dictionary</a:t>
            </a:r>
            <a:endParaRPr sz="900" b="1"/>
          </a:p>
          <a:p>
            <a:r>
              <a:rPr sz="600"/>
              <a:t>python</a:t>
            </a:r>
            <a:endParaRPr sz="600"/>
          </a:p>
          <a:p>
            <a:r>
              <a:rPr sz="600"/>
              <a:t>CopyEdit</a:t>
            </a:r>
            <a:endParaRPr sz="600"/>
          </a:p>
          <a:p>
            <a:r>
              <a:rPr sz="600"/>
              <a:t># Method 1: Using curly braces
my_dict = {'name': 'Alice', 'age': 25, 'city': 'Delhi'}
# Method 2: Using dict() constructor
my_dict = dict(name='Alice', age=25, city='Delhi')
</a:t>
            </a:r>
            <a:endParaRPr sz="600"/>
          </a:p>
          <a:p>
            <a:pPr>
              <a:spcAft>
                <a:spcPct val="60000"/>
              </a:spcAft>
            </a:pPr>
            <a:r>
              <a:rPr sz="900" b="1"/>
              <a:t>🧾 Accessing Dictionary Elements</a:t>
            </a:r>
            <a:endParaRPr sz="900" b="1"/>
          </a:p>
          <a:p>
            <a:r>
              <a:rPr sz="600"/>
              <a:t>python</a:t>
            </a:r>
            <a:endParaRPr sz="600"/>
          </a:p>
          <a:p>
            <a:r>
              <a:rPr sz="600"/>
              <a:t>CopyEdit</a:t>
            </a:r>
            <a:endParaRPr sz="600"/>
          </a:p>
          <a:p>
            <a:r>
              <a:rPr sz="600"/>
              <a:t>print(my_dict['name'])    # Alice
print(my_dict.get('age')) # 25
</a:t>
            </a:r>
            <a:endParaRPr sz="600"/>
          </a:p>
          <a:p>
            <a:r>
              <a:rPr sz="600"/>
              <a:t>⚠️ get() is safer — returns None if key doesn't exist, while [] gives KeyError.</a:t>
            </a:r>
            <a:endParaRPr sz="600"/>
          </a:p>
          <a:p>
            <a:pPr>
              <a:spcAft>
                <a:spcPct val="60000"/>
              </a:spcAft>
            </a:pPr>
            <a:r>
              <a:rPr sz="900" b="1"/>
              <a:t>➕ Adding &amp; Updating Elements</a:t>
            </a:r>
            <a:endParaRPr sz="900" b="1"/>
          </a:p>
          <a:p>
            <a:r>
              <a:rPr sz="600"/>
              <a:t>python</a:t>
            </a:r>
            <a:endParaRPr sz="600"/>
          </a:p>
          <a:p>
            <a:r>
              <a:rPr sz="600"/>
              <a:t>CopyEdit</a:t>
            </a:r>
            <a:endParaRPr sz="600"/>
          </a:p>
          <a:p>
            <a:r>
              <a:rPr sz="600"/>
              <a:t># Add new item
my_dict['gender'] = 'Female'
# Update existing key
my_dict['age'] = 26
# Using update() method
my_dict.update({'city': 'Mumbai', 'country': 'India'})
</a:t>
            </a:r>
            <a:endParaRPr sz="600"/>
          </a:p>
          <a:p>
            <a:pPr>
              <a:spcAft>
                <a:spcPct val="60000"/>
              </a:spcAft>
            </a:pPr>
            <a:r>
              <a:rPr sz="900" b="1"/>
              <a:t>➖ Removing Items</a:t>
            </a:r>
            <a:endParaRPr sz="900" b="1"/>
          </a:p>
          <a:p>
            <a:r>
              <a:rPr sz="600"/>
              <a:t>python</a:t>
            </a:r>
            <a:endParaRPr sz="600"/>
          </a:p>
          <a:p>
            <a:r>
              <a:rPr sz="600"/>
              <a:t>CopyEdit</a:t>
            </a:r>
            <a:endParaRPr sz="600"/>
          </a:p>
          <a:p>
            <a:r>
              <a:rPr sz="600"/>
              <a:t># Remove specific item
my_dict.pop('city')
# Remove using del
del my_dict['age']
# Remove last inserted item (Python 3.7+)
my_dict.popitem()
# Clear entire dictionary
my_dict.clear()
</a:t>
            </a:r>
            <a:endParaRPr sz="600"/>
          </a:p>
          <a:p>
            <a:pPr>
              <a:spcAft>
                <a:spcPct val="60000"/>
              </a:spcAft>
            </a:pPr>
            <a:r>
              <a:rPr sz="900" b="1"/>
              <a:t>🔁 Looping Through Dictionary</a:t>
            </a:r>
            <a:endParaRPr sz="900" b="1"/>
          </a:p>
          <a:p>
            <a:r>
              <a:rPr sz="600"/>
              <a:t>python</a:t>
            </a:r>
            <a:endParaRPr sz="600"/>
          </a:p>
          <a:p>
            <a:r>
              <a:rPr sz="600"/>
              <a:t>CopyEdit</a:t>
            </a:r>
            <a:endParaRPr sz="600"/>
          </a:p>
          <a:p>
            <a:r>
              <a:rPr sz="600"/>
              <a:t># Loop through keys
for key in my_dict:
    print(key)
# Loop through values
for value in my_dict.values():
    print(value)
# Loop through key-value pairs
for key, value in my_dict.items():
    print(key, value)</a:t>
            </a:r>
            <a:endParaRPr sz="600"/>
          </a:p>
        </p:txBody>
      </p:sp>
      <p:sp>
        <p:nvSpPr>
          <p:cNvPr id="3" name="Text Box 2"/>
          <p:cNvSpPr txBox="1"/>
          <p:nvPr/>
        </p:nvSpPr>
        <p:spPr>
          <a:xfrm>
            <a:off x="3979545" y="110490"/>
            <a:ext cx="5080000" cy="337185"/>
          </a:xfrm>
          <a:prstGeom prst="rect">
            <a:avLst/>
          </a:prstGeom>
        </p:spPr>
        <p:txBody>
          <a:bodyPr>
            <a:spAutoFit/>
          </a:bodyPr>
          <a:p>
            <a:pPr>
              <a:spcAft>
                <a:spcPct val="60000"/>
              </a:spcAft>
            </a:pPr>
            <a:r>
              <a:rPr sz="1600" b="1"/>
              <a:t>🧮 Dictionary Functions</a:t>
            </a:r>
            <a:endParaRPr sz="1600" b="1"/>
          </a:p>
        </p:txBody>
      </p:sp>
      <p:graphicFrame>
        <p:nvGraphicFramePr>
          <p:cNvPr id="4" name="Table 3"/>
          <p:cNvGraphicFramePr/>
          <p:nvPr>
            <p:custDataLst>
              <p:tags r:id="rId1"/>
            </p:custDataLst>
          </p:nvPr>
        </p:nvGraphicFramePr>
        <p:xfrm>
          <a:off x="4450715" y="375285"/>
          <a:ext cx="5739765" cy="745490"/>
        </p:xfrm>
        <a:graphic>
          <a:graphicData uri="http://schemas.openxmlformats.org/drawingml/2006/table">
            <a:tbl>
              <a:tblPr/>
              <a:tblGrid>
                <a:gridCol w="575945"/>
                <a:gridCol w="5163820"/>
              </a:tblGrid>
              <a:tr h="0">
                <a:tc>
                  <a:txBody>
                    <a:bodyPr/>
                    <a:p>
                      <a:r>
                        <a:rPr sz="1100"/>
                        <a:t>Function</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242570">
                <a:tc>
                  <a:txBody>
                    <a:bodyPr/>
                    <a:p>
                      <a:r>
                        <a:rPr sz="1100"/>
                        <a:t>len(d)</a:t>
                      </a:r>
                      <a:endParaRPr sz="1100"/>
                    </a:p>
                  </a:txBody>
                  <a:tcPr marL="0" marR="0" marT="0" marB="0" anchor="ctr" anchorCtr="0">
                    <a:lnL>
                      <a:noFill/>
                    </a:lnL>
                    <a:lnR>
                      <a:noFill/>
                    </a:lnR>
                    <a:lnT>
                      <a:noFill/>
                    </a:lnT>
                    <a:lnB>
                      <a:noFill/>
                    </a:lnB>
                    <a:noFill/>
                  </a:tcPr>
                </a:tc>
                <a:tc>
                  <a:txBody>
                    <a:bodyPr/>
                    <a:p>
                      <a:r>
                        <a:rPr sz="1100"/>
                        <a:t>Returns number of key-value pairs</a:t>
                      </a:r>
                      <a:endParaRPr sz="1100"/>
                    </a:p>
                  </a:txBody>
                  <a:tcPr marL="0" marR="0" marT="0" marB="0" anchor="ctr" anchorCtr="0">
                    <a:lnL>
                      <a:noFill/>
                    </a:lnL>
                    <a:lnR>
                      <a:noFill/>
                    </a:lnR>
                    <a:lnT>
                      <a:noFill/>
                    </a:lnT>
                    <a:lnB>
                      <a:noFill/>
                    </a:lnB>
                    <a:noFill/>
                  </a:tcPr>
                </a:tc>
              </a:tr>
              <a:tr h="0">
                <a:tc>
                  <a:txBody>
                    <a:bodyPr/>
                    <a:p>
                      <a:r>
                        <a:rPr sz="1100"/>
                        <a:t>str(d)</a:t>
                      </a:r>
                      <a:endParaRPr sz="1100"/>
                    </a:p>
                  </a:txBody>
                  <a:tcPr marL="0" marR="0" marT="0" marB="0" anchor="ctr" anchorCtr="0">
                    <a:lnL>
                      <a:noFill/>
                    </a:lnL>
                    <a:lnR>
                      <a:noFill/>
                    </a:lnR>
                    <a:lnT>
                      <a:noFill/>
                    </a:lnT>
                    <a:lnB>
                      <a:noFill/>
                    </a:lnB>
                    <a:noFill/>
                  </a:tcPr>
                </a:tc>
                <a:tc>
                  <a:txBody>
                    <a:bodyPr/>
                    <a:p>
                      <a:r>
                        <a:rPr sz="1100"/>
                        <a:t>Returns string representation of dictionary</a:t>
                      </a:r>
                      <a:endParaRPr sz="1100"/>
                    </a:p>
                  </a:txBody>
                  <a:tcPr marL="0" marR="0" marT="0" marB="0" anchor="ctr" anchorCtr="0">
                    <a:lnL>
                      <a:noFill/>
                    </a:lnL>
                    <a:lnR>
                      <a:noFill/>
                    </a:lnR>
                    <a:lnT>
                      <a:noFill/>
                    </a:lnT>
                    <a:lnB>
                      <a:noFill/>
                    </a:lnB>
                    <a:noFill/>
                  </a:tcPr>
                </a:tc>
              </a:tr>
              <a:tr h="0">
                <a:tc>
                  <a:txBody>
                    <a:bodyPr/>
                    <a:p>
                      <a:r>
                        <a:rPr sz="1100"/>
                        <a:t>type(d)</a:t>
                      </a:r>
                      <a:endParaRPr sz="1100"/>
                    </a:p>
                  </a:txBody>
                  <a:tcPr marL="0" marR="0" marT="0" marB="0" anchor="ctr" anchorCtr="0">
                    <a:lnL>
                      <a:noFill/>
                    </a:lnL>
                    <a:lnR>
                      <a:noFill/>
                    </a:lnR>
                    <a:lnT>
                      <a:noFill/>
                    </a:lnT>
                    <a:lnB>
                      <a:noFill/>
                    </a:lnB>
                    <a:noFill/>
                  </a:tcPr>
                </a:tc>
                <a:tc>
                  <a:txBody>
                    <a:bodyPr/>
                    <a:p>
                      <a:r>
                        <a:rPr sz="1100"/>
                        <a:t>Returns type (</a:t>
                      </a:r>
                      <a:r>
                        <a:rPr sz="1100"/>
                        <a:t>&lt;class 'dict'&gt;</a:t>
                      </a:r>
                      <a:r>
                        <a:rPr sz="1100"/>
                        <a: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3979545" y="784859"/>
            <a:ext cx="5080000" cy="614045"/>
          </a:xfrm>
          <a:prstGeom prst="rect">
            <a:avLst/>
          </a:prstGeom>
        </p:spPr>
        <p:txBody>
          <a:bodyPr>
            <a:spAutoFit/>
          </a:bodyPr>
          <a:p/>
          <a:p>
            <a:pPr>
              <a:spcAft>
                <a:spcPct val="60000"/>
              </a:spcAft>
            </a:pPr>
            <a:r>
              <a:rPr sz="1600" b="1"/>
              <a:t>🔧 Dictionary Methods</a:t>
            </a:r>
            <a:endParaRPr sz="1600" b="1"/>
          </a:p>
        </p:txBody>
      </p:sp>
      <p:graphicFrame>
        <p:nvGraphicFramePr>
          <p:cNvPr id="6" name="Table 5"/>
          <p:cNvGraphicFramePr/>
          <p:nvPr>
            <p:custDataLst>
              <p:tags r:id="rId2"/>
            </p:custDataLst>
          </p:nvPr>
        </p:nvGraphicFramePr>
        <p:xfrm>
          <a:off x="3822700" y="1398905"/>
          <a:ext cx="4401185" cy="1844040"/>
        </p:xfrm>
        <a:graphic>
          <a:graphicData uri="http://schemas.openxmlformats.org/drawingml/2006/table">
            <a:tbl>
              <a:tblPr/>
              <a:tblGrid>
                <a:gridCol w="743585"/>
                <a:gridCol w="3657600"/>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d.get(k)</a:t>
                      </a:r>
                      <a:endParaRPr sz="1100"/>
                    </a:p>
                  </a:txBody>
                  <a:tcPr marL="0" marR="0" marT="0" marB="0" anchor="ctr" anchorCtr="0">
                    <a:lnL>
                      <a:noFill/>
                    </a:lnL>
                    <a:lnR>
                      <a:noFill/>
                    </a:lnR>
                    <a:lnT>
                      <a:noFill/>
                    </a:lnT>
                    <a:lnB>
                      <a:noFill/>
                    </a:lnB>
                    <a:noFill/>
                  </a:tcPr>
                </a:tc>
                <a:tc>
                  <a:txBody>
                    <a:bodyPr/>
                    <a:p>
                      <a:r>
                        <a:rPr sz="1100"/>
                        <a:t>Returns value of key </a:t>
                      </a:r>
                      <a:r>
                        <a:rPr sz="1100"/>
                        <a:t>k</a:t>
                      </a:r>
                      <a:r>
                        <a:rPr sz="1100"/>
                        <a:t> or </a:t>
                      </a:r>
                      <a:r>
                        <a:rPr sz="1100"/>
                        <a:t>None</a:t>
                      </a:r>
                      <a:r>
                        <a:rPr sz="1100"/>
                        <a:t> if key doesn't exist</a:t>
                      </a:r>
                      <a:endParaRPr sz="1100"/>
                    </a:p>
                  </a:txBody>
                  <a:tcPr marL="0" marR="0" marT="0" marB="0" anchor="ctr" anchorCtr="0">
                    <a:lnL>
                      <a:noFill/>
                    </a:lnL>
                    <a:lnR>
                      <a:noFill/>
                    </a:lnR>
                    <a:lnT>
                      <a:noFill/>
                    </a:lnT>
                    <a:lnB>
                      <a:noFill/>
                    </a:lnB>
                    <a:noFill/>
                  </a:tcPr>
                </a:tc>
              </a:tr>
              <a:tr h="0">
                <a:tc>
                  <a:txBody>
                    <a:bodyPr/>
                    <a:p>
                      <a:r>
                        <a:rPr sz="1100"/>
                        <a:t>d.keys()</a:t>
                      </a:r>
                      <a:endParaRPr sz="1100"/>
                    </a:p>
                  </a:txBody>
                  <a:tcPr marL="0" marR="0" marT="0" marB="0" anchor="ctr" anchorCtr="0">
                    <a:lnL>
                      <a:noFill/>
                    </a:lnL>
                    <a:lnR>
                      <a:noFill/>
                    </a:lnR>
                    <a:lnT>
                      <a:noFill/>
                    </a:lnT>
                    <a:lnB>
                      <a:noFill/>
                    </a:lnB>
                    <a:noFill/>
                  </a:tcPr>
                </a:tc>
                <a:tc>
                  <a:txBody>
                    <a:bodyPr/>
                    <a:p>
                      <a:r>
                        <a:rPr sz="1100"/>
                        <a:t>Returns all keys as a view</a:t>
                      </a:r>
                      <a:endParaRPr sz="1100"/>
                    </a:p>
                  </a:txBody>
                  <a:tcPr marL="0" marR="0" marT="0" marB="0" anchor="ctr" anchorCtr="0">
                    <a:lnL>
                      <a:noFill/>
                    </a:lnL>
                    <a:lnR>
                      <a:noFill/>
                    </a:lnR>
                    <a:lnT>
                      <a:noFill/>
                    </a:lnT>
                    <a:lnB>
                      <a:noFill/>
                    </a:lnB>
                    <a:noFill/>
                  </a:tcPr>
                </a:tc>
              </a:tr>
              <a:tr h="0">
                <a:tc>
                  <a:txBody>
                    <a:bodyPr/>
                    <a:p>
                      <a:r>
                        <a:rPr sz="1100"/>
                        <a:t>d.values()</a:t>
                      </a:r>
                      <a:endParaRPr sz="1100"/>
                    </a:p>
                  </a:txBody>
                  <a:tcPr marL="0" marR="0" marT="0" marB="0" anchor="ctr" anchorCtr="0">
                    <a:lnL>
                      <a:noFill/>
                    </a:lnL>
                    <a:lnR>
                      <a:noFill/>
                    </a:lnR>
                    <a:lnT>
                      <a:noFill/>
                    </a:lnT>
                    <a:lnB>
                      <a:noFill/>
                    </a:lnB>
                    <a:noFill/>
                  </a:tcPr>
                </a:tc>
                <a:tc>
                  <a:txBody>
                    <a:bodyPr/>
                    <a:p>
                      <a:r>
                        <a:rPr sz="1100"/>
                        <a:t>Returns all values as a view</a:t>
                      </a:r>
                      <a:endParaRPr sz="1100"/>
                    </a:p>
                  </a:txBody>
                  <a:tcPr marL="0" marR="0" marT="0" marB="0" anchor="ctr" anchorCtr="0">
                    <a:lnL>
                      <a:noFill/>
                    </a:lnL>
                    <a:lnR>
                      <a:noFill/>
                    </a:lnR>
                    <a:lnT>
                      <a:noFill/>
                    </a:lnT>
                    <a:lnB>
                      <a:noFill/>
                    </a:lnB>
                    <a:noFill/>
                  </a:tcPr>
                </a:tc>
              </a:tr>
              <a:tr h="0">
                <a:tc>
                  <a:txBody>
                    <a:bodyPr/>
                    <a:p>
                      <a:r>
                        <a:rPr sz="1100"/>
                        <a:t>d.items()</a:t>
                      </a:r>
                      <a:endParaRPr sz="1100"/>
                    </a:p>
                  </a:txBody>
                  <a:tcPr marL="0" marR="0" marT="0" marB="0" anchor="ctr" anchorCtr="0">
                    <a:lnL>
                      <a:noFill/>
                    </a:lnL>
                    <a:lnR>
                      <a:noFill/>
                    </a:lnR>
                    <a:lnT>
                      <a:noFill/>
                    </a:lnT>
                    <a:lnB>
                      <a:noFill/>
                    </a:lnB>
                    <a:noFill/>
                  </a:tcPr>
                </a:tc>
                <a:tc>
                  <a:txBody>
                    <a:bodyPr/>
                    <a:p>
                      <a:r>
                        <a:rPr sz="1100"/>
                        <a:t>Returns all key-value pairs as tuples</a:t>
                      </a:r>
                      <a:endParaRPr sz="1100"/>
                    </a:p>
                  </a:txBody>
                  <a:tcPr marL="0" marR="0" marT="0" marB="0" anchor="ctr" anchorCtr="0">
                    <a:lnL>
                      <a:noFill/>
                    </a:lnL>
                    <a:lnR>
                      <a:noFill/>
                    </a:lnR>
                    <a:lnT>
                      <a:noFill/>
                    </a:lnT>
                    <a:lnB>
                      <a:noFill/>
                    </a:lnB>
                    <a:noFill/>
                  </a:tcPr>
                </a:tc>
              </a:tr>
              <a:tr h="0">
                <a:tc>
                  <a:txBody>
                    <a:bodyPr/>
                    <a:p>
                      <a:r>
                        <a:rPr sz="1100"/>
                        <a:t>d.update(d2)</a:t>
                      </a:r>
                      <a:endParaRPr sz="1100"/>
                    </a:p>
                  </a:txBody>
                  <a:tcPr marL="0" marR="0" marT="0" marB="0" anchor="ctr" anchorCtr="0">
                    <a:lnL>
                      <a:noFill/>
                    </a:lnL>
                    <a:lnR>
                      <a:noFill/>
                    </a:lnR>
                    <a:lnT>
                      <a:noFill/>
                    </a:lnT>
                    <a:lnB>
                      <a:noFill/>
                    </a:lnB>
                    <a:noFill/>
                  </a:tcPr>
                </a:tc>
                <a:tc>
                  <a:txBody>
                    <a:bodyPr/>
                    <a:p>
                      <a:r>
                        <a:rPr sz="1100"/>
                        <a:t>Adds/updates key-value pairs from </a:t>
                      </a:r>
                      <a:r>
                        <a:rPr sz="1100"/>
                        <a:t>d2</a:t>
                      </a:r>
                      <a:endParaRPr sz="1100"/>
                    </a:p>
                  </a:txBody>
                  <a:tcPr marL="0" marR="0" marT="0" marB="0" anchor="ctr" anchorCtr="0">
                    <a:lnL>
                      <a:noFill/>
                    </a:lnL>
                    <a:lnR>
                      <a:noFill/>
                    </a:lnR>
                    <a:lnT>
                      <a:noFill/>
                    </a:lnT>
                    <a:lnB>
                      <a:noFill/>
                    </a:lnB>
                    <a:noFill/>
                  </a:tcPr>
                </a:tc>
              </a:tr>
              <a:tr h="0">
                <a:tc>
                  <a:txBody>
                    <a:bodyPr/>
                    <a:p>
                      <a:r>
                        <a:rPr sz="1100"/>
                        <a:t>d.pop(k)</a:t>
                      </a:r>
                      <a:endParaRPr sz="1100"/>
                    </a:p>
                  </a:txBody>
                  <a:tcPr marL="0" marR="0" marT="0" marB="0" anchor="ctr" anchorCtr="0">
                    <a:lnL>
                      <a:noFill/>
                    </a:lnL>
                    <a:lnR>
                      <a:noFill/>
                    </a:lnR>
                    <a:lnT>
                      <a:noFill/>
                    </a:lnT>
                    <a:lnB>
                      <a:noFill/>
                    </a:lnB>
                    <a:noFill/>
                  </a:tcPr>
                </a:tc>
                <a:tc>
                  <a:txBody>
                    <a:bodyPr/>
                    <a:p>
                      <a:r>
                        <a:rPr sz="1100"/>
                        <a:t>Removes key </a:t>
                      </a:r>
                      <a:r>
                        <a:rPr sz="1100"/>
                        <a:t>k</a:t>
                      </a:r>
                      <a:r>
                        <a:rPr sz="1100"/>
                        <a:t> and returns its value</a:t>
                      </a:r>
                      <a:endParaRPr sz="1100"/>
                    </a:p>
                  </a:txBody>
                  <a:tcPr marL="0" marR="0" marT="0" marB="0" anchor="ctr" anchorCtr="0">
                    <a:lnL>
                      <a:noFill/>
                    </a:lnL>
                    <a:lnR>
                      <a:noFill/>
                    </a:lnR>
                    <a:lnT>
                      <a:noFill/>
                    </a:lnT>
                    <a:lnB>
                      <a:noFill/>
                    </a:lnB>
                    <a:noFill/>
                  </a:tcPr>
                </a:tc>
              </a:tr>
              <a:tr h="0">
                <a:tc>
                  <a:txBody>
                    <a:bodyPr/>
                    <a:p>
                      <a:r>
                        <a:rPr sz="1100"/>
                        <a:t>d.popitem()</a:t>
                      </a:r>
                      <a:endParaRPr sz="1100"/>
                    </a:p>
                  </a:txBody>
                  <a:tcPr marL="0" marR="0" marT="0" marB="0" anchor="ctr" anchorCtr="0">
                    <a:lnL>
                      <a:noFill/>
                    </a:lnL>
                    <a:lnR>
                      <a:noFill/>
                    </a:lnR>
                    <a:lnT>
                      <a:noFill/>
                    </a:lnT>
                    <a:lnB>
                      <a:noFill/>
                    </a:lnB>
                    <a:noFill/>
                  </a:tcPr>
                </a:tc>
                <a:tc>
                  <a:txBody>
                    <a:bodyPr/>
                    <a:p>
                      <a:r>
                        <a:rPr sz="1100"/>
                        <a:t>Removes and returns the last inserted key-value pair</a:t>
                      </a:r>
                      <a:endParaRPr sz="1100"/>
                    </a:p>
                  </a:txBody>
                  <a:tcPr marL="0" marR="0" marT="0" marB="0" anchor="ctr" anchorCtr="0">
                    <a:lnL>
                      <a:noFill/>
                    </a:lnL>
                    <a:lnR>
                      <a:noFill/>
                    </a:lnR>
                    <a:lnT>
                      <a:noFill/>
                    </a:lnT>
                    <a:lnB>
                      <a:noFill/>
                    </a:lnB>
                    <a:noFill/>
                  </a:tcPr>
                </a:tc>
              </a:tr>
              <a:tr h="0">
                <a:tc>
                  <a:txBody>
                    <a:bodyPr/>
                    <a:p>
                      <a:r>
                        <a:rPr sz="1100"/>
                        <a:t>d.clear()</a:t>
                      </a:r>
                      <a:endParaRPr sz="1100"/>
                    </a:p>
                  </a:txBody>
                  <a:tcPr marL="0" marR="0" marT="0" marB="0" anchor="ctr" anchorCtr="0">
                    <a:lnL>
                      <a:noFill/>
                    </a:lnL>
                    <a:lnR>
                      <a:noFill/>
                    </a:lnR>
                    <a:lnT>
                      <a:noFill/>
                    </a:lnT>
                    <a:lnB>
                      <a:noFill/>
                    </a:lnB>
                    <a:noFill/>
                  </a:tcPr>
                </a:tc>
                <a:tc>
                  <a:txBody>
                    <a:bodyPr/>
                    <a:p>
                      <a:r>
                        <a:rPr sz="1100"/>
                        <a:t>Removes all items</a:t>
                      </a:r>
                      <a:endParaRPr sz="1100"/>
                    </a:p>
                  </a:txBody>
                  <a:tcPr marL="0" marR="0" marT="0" marB="0" anchor="ctr" anchorCtr="0">
                    <a:lnL>
                      <a:noFill/>
                    </a:lnL>
                    <a:lnR>
                      <a:noFill/>
                    </a:lnR>
                    <a:lnT>
                      <a:noFill/>
                    </a:lnT>
                    <a:lnB>
                      <a:noFill/>
                    </a:lnB>
                    <a:noFill/>
                  </a:tcPr>
                </a:tc>
              </a:tr>
              <a:tr h="0">
                <a:tc>
                  <a:txBody>
                    <a:bodyPr/>
                    <a:p>
                      <a:r>
                        <a:rPr sz="1100"/>
                        <a:t>d.copy()</a:t>
                      </a:r>
                      <a:endParaRPr sz="1100"/>
                    </a:p>
                  </a:txBody>
                  <a:tcPr marL="0" marR="0" marT="0" marB="0" anchor="ctr" anchorCtr="0">
                    <a:lnL>
                      <a:noFill/>
                    </a:lnL>
                    <a:lnR>
                      <a:noFill/>
                    </a:lnR>
                    <a:lnT>
                      <a:noFill/>
                    </a:lnT>
                    <a:lnB>
                      <a:noFill/>
                    </a:lnB>
                    <a:noFill/>
                  </a:tcPr>
                </a:tc>
                <a:tc>
                  <a:txBody>
                    <a:bodyPr/>
                    <a:p>
                      <a:r>
                        <a:rPr sz="1100"/>
                        <a:t>Returns a shallow copy of dictionary</a:t>
                      </a:r>
                      <a:endParaRPr sz="11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8223885" y="1203960"/>
            <a:ext cx="5633085" cy="5271770"/>
          </a:xfrm>
          <a:prstGeom prst="rect">
            <a:avLst/>
          </a:prstGeom>
        </p:spPr>
        <p:txBody>
          <a:bodyPr wrap="square">
            <a:spAutoFit/>
          </a:bodyPr>
          <a:p>
            <a:r>
              <a:rPr sz="1200" b="1"/>
              <a:t>✅ Membership Test</a:t>
            </a:r>
            <a:endParaRPr sz="1200" b="1"/>
          </a:p>
          <a:p>
            <a:r>
              <a:rPr sz="800"/>
              <a:t>'dob'in my_dict         # Check if key exists
'name'notin my_dict    # Check if key does NOT exist
</a:t>
            </a:r>
            <a:endParaRPr sz="800"/>
          </a:p>
          <a:p>
            <a:pPr>
              <a:spcAft>
                <a:spcPct val="60000"/>
              </a:spcAft>
            </a:pPr>
            <a:r>
              <a:rPr sz="1200" b="1"/>
              <a:t>🔄 Merge Two Dictionaries</a:t>
            </a:r>
            <a:endParaRPr sz="1200" b="1"/>
          </a:p>
          <a:p>
            <a:r>
              <a:rPr sz="800"/>
              <a:t># Python 3.5+
d1 = {'a': 1, 'b': 2}
d2 = {'b': 3, 'c': 4}
merged = {**d1, **d2}
# OR using update()
d1.update(d2)
</a:t>
            </a:r>
            <a:endParaRPr sz="800"/>
          </a:p>
          <a:p>
            <a:pPr>
              <a:spcAft>
                <a:spcPct val="60000"/>
              </a:spcAft>
            </a:pPr>
            <a:r>
              <a:rPr sz="1200" b="1"/>
              <a:t>🧪 Dictionary from List of Tuples</a:t>
            </a:r>
            <a:endParaRPr sz="1200" b="1"/>
          </a:p>
          <a:p>
            <a:r>
              <a:rPr sz="800"/>
              <a:t>pairs = [('a', 1), ('b', 2)]
d = dict(pairs)
</a:t>
            </a:r>
            <a:endParaRPr sz="800"/>
          </a:p>
          <a:p>
            <a:pPr>
              <a:spcAft>
                <a:spcPct val="60000"/>
              </a:spcAft>
            </a:pPr>
            <a:r>
              <a:rPr sz="1200" b="1"/>
              <a:t>🚫 Invalid Dictionary Examples</a:t>
            </a:r>
            <a:endParaRPr sz="1200" b="1"/>
          </a:p>
          <a:p>
            <a:r>
              <a:rPr sz="800"/>
              <a:t># ❌ Mutable types like list cannot be keys
d = {[1, 2]: "Invalid"}   # TypeError
# ✅ Valid: Tuples as keys (immutable)
d = {(1, 2): "Valid"}
</a:t>
            </a:r>
            <a:endParaRPr sz="800"/>
          </a:p>
          <a:p>
            <a:pPr>
              <a:spcAft>
                <a:spcPct val="60000"/>
              </a:spcAft>
            </a:pPr>
            <a:r>
              <a:rPr sz="1200" b="1"/>
              <a:t>📚 Real-World Use Cases</a:t>
            </a:r>
            <a:endParaRPr sz="1200" b="1"/>
          </a:p>
          <a:p>
            <a:pPr>
              <a:buFont typeface="Arial" panose="020B0604020202020204"/>
              <a:buChar char="•"/>
            </a:pPr>
            <a:r>
              <a:rPr sz="800"/>
              <a:t>Storing configuration settings</a:t>
            </a:r>
            <a:endParaRPr sz="800"/>
          </a:p>
          <a:p>
            <a:pPr>
              <a:buFont typeface="Arial" panose="020B0604020202020204"/>
              <a:buChar char="•"/>
            </a:pPr>
            <a:r>
              <a:rPr sz="800"/>
              <a:t>Caching (e.g., memoization in recursion)</a:t>
            </a:r>
            <a:endParaRPr sz="800"/>
          </a:p>
          <a:p>
            <a:pPr>
              <a:buFont typeface="Arial" panose="020B0604020202020204"/>
              <a:buChar char="•"/>
            </a:pPr>
            <a:r>
              <a:rPr sz="800"/>
              <a:t>Word frequency counter</a:t>
            </a:r>
            <a:endParaRPr sz="800"/>
          </a:p>
          <a:p>
            <a:pPr>
              <a:buFont typeface="Arial" panose="020B0604020202020204"/>
              <a:buChar char="•"/>
            </a:pPr>
            <a:r>
              <a:rPr sz="800"/>
              <a:t>Database-style records (key as column, value as data)</a:t>
            </a:r>
            <a:endParaRPr sz="800"/>
          </a:p>
          <a:p>
            <a:pPr>
              <a:spcAft>
                <a:spcPct val="60000"/>
              </a:spcAft>
            </a:pPr>
            <a:r>
              <a:rPr sz="1200" b="1"/>
              <a:t>🎯 Practice Challenge</a:t>
            </a:r>
            <a:endParaRPr sz="1200" b="1"/>
          </a:p>
          <a:p>
            <a:r>
              <a:rPr sz="800"/>
              <a:t>Q: Write a function to merge two dictionaries and return the result.</a:t>
            </a:r>
            <a:endParaRPr sz="800"/>
          </a:p>
          <a:p>
            <a:r>
              <a:rPr sz="800"/>
              <a:t>defmerge_dicts(d1, d2):
    return {**d1, **d2}
</a:t>
            </a:r>
            <a:endParaRPr sz="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8060" y="386080"/>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591820" y="1367790"/>
            <a:ext cx="3879215" cy="1414780"/>
          </a:xfrm>
          <a:prstGeom prst="rect">
            <a:avLst/>
          </a:prstGeom>
        </p:spPr>
        <p:txBody>
          <a:bodyPr wrap="square">
            <a:spAutoFit/>
          </a:bodyPr>
          <a:p>
            <a:r>
              <a:rPr sz="1600"/>
              <a:t>Here's a clear comparison table showing the difference between lambda and def functions in Python, along with their advantages:</a:t>
            </a:r>
            <a:endParaRPr sz="1600"/>
          </a:p>
          <a:p>
            <a:pPr>
              <a:spcAft>
                <a:spcPct val="60000"/>
              </a:spcAft>
            </a:pPr>
            <a:r>
              <a:rPr sz="2200" b="1"/>
              <a:t>✅ lambda vs def in Python</a:t>
            </a:r>
            <a:endParaRPr sz="2200" b="1"/>
          </a:p>
        </p:txBody>
      </p:sp>
      <p:graphicFrame>
        <p:nvGraphicFramePr>
          <p:cNvPr id="4" name="Table 3"/>
          <p:cNvGraphicFramePr/>
          <p:nvPr/>
        </p:nvGraphicFramePr>
        <p:xfrm>
          <a:off x="476250" y="3498215"/>
          <a:ext cx="8006715" cy="1508760"/>
        </p:xfrm>
        <a:graphic>
          <a:graphicData uri="http://schemas.openxmlformats.org/drawingml/2006/table">
            <a:tbl>
              <a:tblPr/>
              <a:tblGrid>
                <a:gridCol w="2668905"/>
                <a:gridCol w="2668905"/>
                <a:gridCol w="2668905"/>
              </a:tblGrid>
              <a:tr h="0">
                <a:tc>
                  <a:txBody>
                    <a:bodyPr/>
                    <a:p>
                      <a:r>
                        <a:rPr sz="1100"/>
                        <a:t>Feature</a:t>
                      </a:r>
                      <a:endParaRPr sz="1100"/>
                    </a:p>
                  </a:txBody>
                  <a:tcPr marL="0" marR="0" marT="0" marB="0" anchor="ctr" anchorCtr="0">
                    <a:lnL>
                      <a:noFill/>
                    </a:lnL>
                    <a:lnR>
                      <a:noFill/>
                    </a:lnR>
                    <a:lnT>
                      <a:noFill/>
                    </a:lnT>
                    <a:lnB>
                      <a:noFill/>
                    </a:lnB>
                    <a:noFill/>
                  </a:tcPr>
                </a:tc>
                <a:tc>
                  <a:txBody>
                    <a:bodyPr/>
                    <a:p>
                      <a:r>
                        <a:rPr sz="1100"/>
                        <a:t>lambda</a:t>
                      </a:r>
                      <a:r>
                        <a:rPr sz="1100"/>
                        <a:t> Function</a:t>
                      </a:r>
                      <a:endParaRPr sz="1100"/>
                    </a:p>
                  </a:txBody>
                  <a:tcPr marL="0" marR="0" marT="0" marB="0" anchor="ctr" anchorCtr="0">
                    <a:lnL>
                      <a:noFill/>
                    </a:lnL>
                    <a:lnR>
                      <a:noFill/>
                    </a:lnR>
                    <a:lnT>
                      <a:noFill/>
                    </a:lnT>
                    <a:lnB>
                      <a:noFill/>
                    </a:lnB>
                    <a:noFill/>
                  </a:tcPr>
                </a:tc>
                <a:tc>
                  <a:txBody>
                    <a:bodyPr/>
                    <a:p>
                      <a:r>
                        <a:rPr sz="1100"/>
                        <a:t>def</a:t>
                      </a:r>
                      <a:r>
                        <a:rPr sz="1100"/>
                        <a:t> Function</a:t>
                      </a:r>
                      <a:endParaRPr sz="1100"/>
                    </a:p>
                  </a:txBody>
                  <a:tcPr marL="0" marR="0" marT="0" marB="0" anchor="ctr" anchorCtr="0">
                    <a:lnL>
                      <a:noFill/>
                    </a:lnL>
                    <a:lnR>
                      <a:noFill/>
                    </a:lnR>
                    <a:lnT>
                      <a:noFill/>
                    </a:lnT>
                    <a:lnB>
                      <a:noFill/>
                    </a:lnB>
                    <a:noFill/>
                  </a:tcPr>
                </a:tc>
              </a:tr>
              <a:tr h="0">
                <a:tc>
                  <a:txBody>
                    <a:bodyPr/>
                    <a:p>
                      <a:r>
                        <a:rPr sz="1100"/>
                        <a:t>Syntax</a:t>
                      </a:r>
                      <a:endParaRPr sz="1100"/>
                    </a:p>
                  </a:txBody>
                  <a:tcPr marL="0" marR="0" marT="0" marB="0" anchor="ctr" anchorCtr="0">
                    <a:lnL>
                      <a:noFill/>
                    </a:lnL>
                    <a:lnR>
                      <a:noFill/>
                    </a:lnR>
                    <a:lnT>
                      <a:noFill/>
                    </a:lnT>
                    <a:lnB>
                      <a:noFill/>
                    </a:lnB>
                    <a:noFill/>
                  </a:tcPr>
                </a:tc>
                <a:tc>
                  <a:txBody>
                    <a:bodyPr/>
                    <a:p>
                      <a:r>
                        <a:rPr sz="1100"/>
                        <a:t>One-liner, anonymous</a:t>
                      </a:r>
                      <a:endParaRPr sz="1100"/>
                    </a:p>
                  </a:txBody>
                  <a:tcPr marL="0" marR="0" marT="0" marB="0" anchor="ctr" anchorCtr="0">
                    <a:lnL>
                      <a:noFill/>
                    </a:lnL>
                    <a:lnR>
                      <a:noFill/>
                    </a:lnR>
                    <a:lnT>
                      <a:noFill/>
                    </a:lnT>
                    <a:lnB>
                      <a:noFill/>
                    </a:lnB>
                    <a:noFill/>
                  </a:tcPr>
                </a:tc>
                <a:tc>
                  <a:txBody>
                    <a:bodyPr/>
                    <a:p>
                      <a:r>
                        <a:rPr sz="1100"/>
                        <a:t>Multi-line, named</a:t>
                      </a:r>
                      <a:endParaRPr sz="1100"/>
                    </a:p>
                  </a:txBody>
                  <a:tcPr marL="0" marR="0" marT="0" marB="0" anchor="ctr" anchorCtr="0">
                    <a:lnL>
                      <a:noFill/>
                    </a:lnL>
                    <a:lnR>
                      <a:noFill/>
                    </a:lnR>
                    <a:lnT>
                      <a:noFill/>
                    </a:lnT>
                    <a:lnB>
                      <a:noFill/>
                    </a:lnB>
                    <a:noFill/>
                  </a:tcPr>
                </a:tc>
              </a:tr>
              <a:tr h="0">
                <a:tc>
                  <a:txBody>
                    <a:bodyPr/>
                    <a:p>
                      <a:r>
                        <a:rPr sz="1100"/>
                        <a:t>Use Case</a:t>
                      </a:r>
                      <a:endParaRPr sz="1100"/>
                    </a:p>
                  </a:txBody>
                  <a:tcPr marL="0" marR="0" marT="0" marB="0" anchor="ctr" anchorCtr="0">
                    <a:lnL>
                      <a:noFill/>
                    </a:lnL>
                    <a:lnR>
                      <a:noFill/>
                    </a:lnR>
                    <a:lnT>
                      <a:noFill/>
                    </a:lnT>
                    <a:lnB>
                      <a:noFill/>
                    </a:lnB>
                    <a:noFill/>
                  </a:tcPr>
                </a:tc>
                <a:tc>
                  <a:txBody>
                    <a:bodyPr/>
                    <a:p>
                      <a:r>
                        <a:rPr sz="1100"/>
                        <a:t>Small, throwaway functions</a:t>
                      </a:r>
                      <a:endParaRPr sz="1100"/>
                    </a:p>
                  </a:txBody>
                  <a:tcPr marL="0" marR="0" marT="0" marB="0" anchor="ctr" anchorCtr="0">
                    <a:lnL>
                      <a:noFill/>
                    </a:lnL>
                    <a:lnR>
                      <a:noFill/>
                    </a:lnR>
                    <a:lnT>
                      <a:noFill/>
                    </a:lnT>
                    <a:lnB>
                      <a:noFill/>
                    </a:lnB>
                    <a:noFill/>
                  </a:tcPr>
                </a:tc>
                <a:tc>
                  <a:txBody>
                    <a:bodyPr/>
                    <a:p>
                      <a:r>
                        <a:rPr sz="1100"/>
                        <a:t>Reusable and complex logic</a:t>
                      </a:r>
                      <a:endParaRPr sz="1100"/>
                    </a:p>
                  </a:txBody>
                  <a:tcPr marL="0" marR="0" marT="0" marB="0" anchor="ctr" anchorCtr="0">
                    <a:lnL>
                      <a:noFill/>
                    </a:lnL>
                    <a:lnR>
                      <a:noFill/>
                    </a:lnR>
                    <a:lnT>
                      <a:noFill/>
                    </a:lnT>
                    <a:lnB>
                      <a:noFill/>
                    </a:lnB>
                    <a:noFill/>
                  </a:tcPr>
                </a:tc>
              </a:tr>
              <a:tr h="0">
                <a:tc>
                  <a:txBody>
                    <a:bodyPr/>
                    <a:p>
                      <a:r>
                        <a:rPr sz="1100"/>
                        <a:t>Return Statement</a:t>
                      </a:r>
                      <a:endParaRPr sz="1100"/>
                    </a:p>
                  </a:txBody>
                  <a:tcPr marL="0" marR="0" marT="0" marB="0" anchor="ctr" anchorCtr="0">
                    <a:lnL>
                      <a:noFill/>
                    </a:lnL>
                    <a:lnR>
                      <a:noFill/>
                    </a:lnR>
                    <a:lnT>
                      <a:noFill/>
                    </a:lnT>
                    <a:lnB>
                      <a:noFill/>
                    </a:lnB>
                    <a:noFill/>
                  </a:tcPr>
                </a:tc>
                <a:tc>
                  <a:txBody>
                    <a:bodyPr/>
                    <a:p>
                      <a:r>
                        <a:rPr sz="1100"/>
                        <a:t>Implicit (always returns an expression)</a:t>
                      </a:r>
                      <a:endParaRPr sz="1100"/>
                    </a:p>
                  </a:txBody>
                  <a:tcPr marL="0" marR="0" marT="0" marB="0" anchor="ctr" anchorCtr="0">
                    <a:lnL>
                      <a:noFill/>
                    </a:lnL>
                    <a:lnR>
                      <a:noFill/>
                    </a:lnR>
                    <a:lnT>
                      <a:noFill/>
                    </a:lnT>
                    <a:lnB>
                      <a:noFill/>
                    </a:lnB>
                    <a:noFill/>
                  </a:tcPr>
                </a:tc>
                <a:tc>
                  <a:txBody>
                    <a:bodyPr/>
                    <a:p>
                      <a:r>
                        <a:rPr sz="1100"/>
                        <a:t>Explicit (</a:t>
                      </a:r>
                      <a:r>
                        <a:rPr sz="1100"/>
                        <a:t>return</a:t>
                      </a:r>
                      <a:r>
                        <a:rPr sz="1100"/>
                        <a:t> keyword)</a:t>
                      </a:r>
                      <a:endParaRPr sz="1100"/>
                    </a:p>
                  </a:txBody>
                  <a:tcPr marL="0" marR="0" marT="0" marB="0" anchor="ctr" anchorCtr="0">
                    <a:lnL>
                      <a:noFill/>
                    </a:lnL>
                    <a:lnR>
                      <a:noFill/>
                    </a:lnR>
                    <a:lnT>
                      <a:noFill/>
                    </a:lnT>
                    <a:lnB>
                      <a:noFill/>
                    </a:lnB>
                    <a:noFill/>
                  </a:tcPr>
                </a:tc>
              </a:tr>
              <a:tr h="0">
                <a:tc>
                  <a:txBody>
                    <a:bodyPr/>
                    <a:p>
                      <a:r>
                        <a:rPr sz="1100"/>
                        <a:t>Function Name</a:t>
                      </a:r>
                      <a:endParaRPr sz="1100"/>
                    </a:p>
                  </a:txBody>
                  <a:tcPr marL="0" marR="0" marT="0" marB="0" anchor="ctr" anchorCtr="0">
                    <a:lnL>
                      <a:noFill/>
                    </a:lnL>
                    <a:lnR>
                      <a:noFill/>
                    </a:lnR>
                    <a:lnT>
                      <a:noFill/>
                    </a:lnT>
                    <a:lnB>
                      <a:noFill/>
                    </a:lnB>
                    <a:noFill/>
                  </a:tcPr>
                </a:tc>
                <a:tc>
                  <a:txBody>
                    <a:bodyPr/>
                    <a:p>
                      <a:r>
                        <a:rPr sz="1100"/>
                        <a:t>Anonymous (no name unless assigned)</a:t>
                      </a:r>
                      <a:endParaRPr sz="1100"/>
                    </a:p>
                  </a:txBody>
                  <a:tcPr marL="0" marR="0" marT="0" marB="0" anchor="ctr" anchorCtr="0">
                    <a:lnL>
                      <a:noFill/>
                    </a:lnL>
                    <a:lnR>
                      <a:noFill/>
                    </a:lnR>
                    <a:lnT>
                      <a:noFill/>
                    </a:lnT>
                    <a:lnB>
                      <a:noFill/>
                    </a:lnB>
                    <a:noFill/>
                  </a:tcPr>
                </a:tc>
                <a:tc>
                  <a:txBody>
                    <a:bodyPr/>
                    <a:p>
                      <a:r>
                        <a:rPr sz="1100"/>
                        <a:t>Always has a name</a:t>
                      </a:r>
                      <a:endParaRPr sz="1100"/>
                    </a:p>
                  </a:txBody>
                  <a:tcPr marL="0" marR="0" marT="0" marB="0" anchor="ctr" anchorCtr="0">
                    <a:lnL>
                      <a:noFill/>
                    </a:lnL>
                    <a:lnR>
                      <a:noFill/>
                    </a:lnR>
                    <a:lnT>
                      <a:noFill/>
                    </a:lnT>
                    <a:lnB>
                      <a:noFill/>
                    </a:lnB>
                    <a:noFill/>
                  </a:tcPr>
                </a:tc>
              </a:tr>
              <a:tr h="0">
                <a:tc>
                  <a:txBody>
                    <a:bodyPr/>
                    <a:p>
                      <a:r>
                        <a:rPr sz="1100"/>
                        <a:t>Number of Expressions</a:t>
                      </a:r>
                      <a:endParaRPr sz="1100"/>
                    </a:p>
                  </a:txBody>
                  <a:tcPr marL="0" marR="0" marT="0" marB="0" anchor="ctr" anchorCtr="0">
                    <a:lnL>
                      <a:noFill/>
                    </a:lnL>
                    <a:lnR>
                      <a:noFill/>
                    </a:lnR>
                    <a:lnT>
                      <a:noFill/>
                    </a:lnT>
                    <a:lnB>
                      <a:noFill/>
                    </a:lnB>
                    <a:noFill/>
                  </a:tcPr>
                </a:tc>
                <a:tc>
                  <a:txBody>
                    <a:bodyPr/>
                    <a:p>
                      <a:r>
                        <a:rPr sz="1100"/>
                        <a:t>Only one expression allowed</a:t>
                      </a:r>
                      <a:endParaRPr sz="1100"/>
                    </a:p>
                  </a:txBody>
                  <a:tcPr marL="0" marR="0" marT="0" marB="0" anchor="ctr" anchorCtr="0">
                    <a:lnL>
                      <a:noFill/>
                    </a:lnL>
                    <a:lnR>
                      <a:noFill/>
                    </a:lnR>
                    <a:lnT>
                      <a:noFill/>
                    </a:lnT>
                    <a:lnB>
                      <a:noFill/>
                    </a:lnB>
                    <a:noFill/>
                  </a:tcPr>
                </a:tc>
                <a:tc>
                  <a:txBody>
                    <a:bodyPr/>
                    <a:p>
                      <a:r>
                        <a:rPr sz="1100"/>
                        <a:t>Multiple expressions/statements allowed</a:t>
                      </a:r>
                      <a:endParaRPr sz="1100"/>
                    </a:p>
                  </a:txBody>
                  <a:tcPr marL="0" marR="0" marT="0" marB="0" anchor="ctr" anchorCtr="0">
                    <a:lnL>
                      <a:noFill/>
                    </a:lnL>
                    <a:lnR>
                      <a:noFill/>
                    </a:lnR>
                    <a:lnT>
                      <a:noFill/>
                    </a:lnT>
                    <a:lnB>
                      <a:noFill/>
                    </a:lnB>
                    <a:noFill/>
                  </a:tcPr>
                </a:tc>
              </a:tr>
              <a:tr h="0">
                <a:tc>
                  <a:txBody>
                    <a:bodyPr/>
                    <a:p>
                      <a:r>
                        <a:rPr sz="1100"/>
                        <a:t>Readability</a:t>
                      </a:r>
                      <a:endParaRPr sz="1100"/>
                    </a:p>
                  </a:txBody>
                  <a:tcPr marL="0" marR="0" marT="0" marB="0" anchor="ctr" anchorCtr="0">
                    <a:lnL>
                      <a:noFill/>
                    </a:lnL>
                    <a:lnR>
                      <a:noFill/>
                    </a:lnR>
                    <a:lnT>
                      <a:noFill/>
                    </a:lnT>
                    <a:lnB>
                      <a:noFill/>
                    </a:lnB>
                    <a:noFill/>
                  </a:tcPr>
                </a:tc>
                <a:tc>
                  <a:txBody>
                    <a:bodyPr/>
                    <a:p>
                      <a:r>
                        <a:rPr sz="1100"/>
                        <a:t>More readable for short logic</a:t>
                      </a:r>
                      <a:endParaRPr sz="1100"/>
                    </a:p>
                  </a:txBody>
                  <a:tcPr marL="0" marR="0" marT="0" marB="0" anchor="ctr" anchorCtr="0">
                    <a:lnL>
                      <a:noFill/>
                    </a:lnL>
                    <a:lnR>
                      <a:noFill/>
                    </a:lnR>
                    <a:lnT>
                      <a:noFill/>
                    </a:lnT>
                    <a:lnB>
                      <a:noFill/>
                    </a:lnB>
                    <a:noFill/>
                  </a:tcPr>
                </a:tc>
                <a:tc>
                  <a:txBody>
                    <a:bodyPr/>
                    <a:p>
                      <a:r>
                        <a:rPr sz="1100"/>
                        <a:t>Better for complex logic</a:t>
                      </a:r>
                      <a:endParaRPr sz="1100"/>
                    </a:p>
                  </a:txBody>
                  <a:tcPr marL="0" marR="0" marT="0" marB="0" anchor="ctr" anchorCtr="0">
                    <a:lnL>
                      <a:noFill/>
                    </a:lnL>
                    <a:lnR>
                      <a:noFill/>
                    </a:lnR>
                    <a:lnT>
                      <a:noFill/>
                    </a:lnT>
                    <a:lnB>
                      <a:noFill/>
                    </a:lnB>
                    <a:noFill/>
                  </a:tcPr>
                </a:tc>
              </a:tr>
              <a:tr h="0">
                <a:tc>
                  <a:txBody>
                    <a:bodyPr/>
                    <a:p>
                      <a:r>
                        <a:rPr sz="1100"/>
                        <a:t>Scope &amp; Reuse</a:t>
                      </a:r>
                      <a:endParaRPr sz="1100"/>
                    </a:p>
                  </a:txBody>
                  <a:tcPr marL="0" marR="0" marT="0" marB="0" anchor="ctr" anchorCtr="0">
                    <a:lnL>
                      <a:noFill/>
                    </a:lnL>
                    <a:lnR>
                      <a:noFill/>
                    </a:lnR>
                    <a:lnT>
                      <a:noFill/>
                    </a:lnT>
                    <a:lnB>
                      <a:noFill/>
                    </a:lnB>
                    <a:noFill/>
                  </a:tcPr>
                </a:tc>
                <a:tc>
                  <a:txBody>
                    <a:bodyPr/>
                    <a:p>
                      <a:r>
                        <a:rPr sz="1100"/>
                        <a:t>Used once or inline</a:t>
                      </a:r>
                      <a:endParaRPr sz="1100"/>
                    </a:p>
                  </a:txBody>
                  <a:tcPr marL="0" marR="0" marT="0" marB="0" anchor="ctr" anchorCtr="0">
                    <a:lnL>
                      <a:noFill/>
                    </a:lnL>
                    <a:lnR>
                      <a:noFill/>
                    </a:lnR>
                    <a:lnT>
                      <a:noFill/>
                    </a:lnT>
                    <a:lnB>
                      <a:noFill/>
                    </a:lnB>
                    <a:noFill/>
                  </a:tcPr>
                </a:tc>
                <a:tc>
                  <a:txBody>
                    <a:bodyPr/>
                    <a:p>
                      <a:r>
                        <a:rPr sz="1100"/>
                        <a:t>Can be reused, tested, and maintained</a:t>
                      </a:r>
                      <a:endParaRPr sz="1100"/>
                    </a:p>
                  </a:txBody>
                  <a:tcPr marL="0" marR="0" marT="0" marB="0" anchor="ctr" anchorCtr="0">
                    <a:lnL>
                      <a:noFill/>
                    </a:lnL>
                    <a:lnR>
                      <a:noFill/>
                    </a:lnR>
                    <a:lnT>
                      <a:noFill/>
                    </a:lnT>
                    <a:lnB>
                      <a:noFill/>
                    </a:lnB>
                    <a:noFill/>
                  </a:tcPr>
                </a:tc>
              </a:tr>
              <a:tr h="0">
                <a:tc>
                  <a:txBody>
                    <a:bodyPr/>
                    <a:p>
                      <a:r>
                        <a:rPr sz="1100"/>
                        <a:t>Best With</a:t>
                      </a:r>
                      <a:endParaRPr sz="1100"/>
                    </a:p>
                  </a:txBody>
                  <a:tcPr marL="0" marR="0" marT="0" marB="0" anchor="ctr" anchorCtr="0">
                    <a:lnL>
                      <a:noFill/>
                    </a:lnL>
                    <a:lnR>
                      <a:noFill/>
                    </a:lnR>
                    <a:lnT>
                      <a:noFill/>
                    </a:lnT>
                    <a:lnB>
                      <a:noFill/>
                    </a:lnB>
                    <a:noFill/>
                  </a:tcPr>
                </a:tc>
                <a:tc>
                  <a:txBody>
                    <a:bodyPr/>
                    <a:p>
                      <a:r>
                        <a:rPr sz="1100"/>
                        <a:t>map()</a:t>
                      </a:r>
                      <a:r>
                        <a:rPr sz="1100"/>
                        <a:t>, </a:t>
                      </a:r>
                      <a:r>
                        <a:rPr sz="1100"/>
                        <a:t>filter()</a:t>
                      </a:r>
                      <a:r>
                        <a:rPr sz="1100"/>
                        <a:t>, </a:t>
                      </a:r>
                      <a:r>
                        <a:rPr sz="1100"/>
                        <a:t>sorted()</a:t>
                      </a:r>
                      <a:r>
                        <a:rPr sz="1100"/>
                        <a:t>, GUI callbacks</a:t>
                      </a:r>
                      <a:endParaRPr sz="1100"/>
                    </a:p>
                  </a:txBody>
                  <a:tcPr marL="0" marR="0" marT="0" marB="0" anchor="ctr" anchorCtr="0">
                    <a:lnL>
                      <a:noFill/>
                    </a:lnL>
                    <a:lnR>
                      <a:noFill/>
                    </a:lnR>
                    <a:lnT>
                      <a:noFill/>
                    </a:lnT>
                    <a:lnB>
                      <a:noFill/>
                    </a:lnB>
                    <a:noFill/>
                  </a:tcPr>
                </a:tc>
                <a:tc>
                  <a:txBody>
                    <a:bodyPr/>
                    <a:p>
                      <a:r>
                        <a:rPr sz="1100"/>
                        <a:t>General function definition</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9316085" y="-243522"/>
            <a:ext cx="5080000" cy="6134735"/>
          </a:xfrm>
          <a:prstGeom prst="rect">
            <a:avLst/>
          </a:prstGeom>
        </p:spPr>
        <p:txBody>
          <a:bodyPr>
            <a:spAutoFit/>
          </a:bodyPr>
          <a:p>
            <a:endParaRPr sz="2600"/>
          </a:p>
          <a:p>
            <a:pPr>
              <a:spcAft>
                <a:spcPct val="60000"/>
              </a:spcAft>
            </a:pPr>
            <a:r>
              <a:rPr sz="2200" b="1"/>
              <a:t>✅ Example Comparison</a:t>
            </a:r>
            <a:endParaRPr sz="2200" b="1"/>
          </a:p>
          <a:p>
            <a:pPr>
              <a:spcAft>
                <a:spcPct val="60000"/>
              </a:spcAft>
            </a:pPr>
            <a:r>
              <a:rPr sz="1900" b="1"/>
              <a:t>Lambda Function:</a:t>
            </a:r>
            <a:endParaRPr sz="1900" b="1"/>
          </a:p>
          <a:p>
            <a:pPr>
              <a:spcAft>
                <a:spcPct val="60000"/>
              </a:spcAft>
            </a:pPr>
            <a:r>
              <a:rPr sz="1900" b="1"/>
              <a:t>def Function:</a:t>
            </a:r>
            <a:endParaRPr sz="1900" b="1"/>
          </a:p>
          <a:p>
            <a:pPr>
              <a:spcAft>
                <a:spcPct val="60000"/>
              </a:spcAft>
            </a:pPr>
            <a:r>
              <a:rPr sz="2200" b="1"/>
              <a:t>✅ Advantages of lambda in Python:</a:t>
            </a:r>
            <a:endParaRPr sz="2200" b="1"/>
          </a:p>
          <a:p>
            <a:pPr>
              <a:spcAft>
                <a:spcPct val="60000"/>
              </a:spcAft>
            </a:pPr>
            <a:endParaRPr sz="2200" b="1"/>
          </a:p>
          <a:p>
            <a:pPr>
              <a:buAutoNum type="arabicPeriod"/>
            </a:pPr>
            <a:r>
              <a:rPr sz="1600"/>
              <a:t>Compact – Reduces code length.</a:t>
            </a:r>
            <a:endParaRPr sz="1600"/>
          </a:p>
          <a:p>
            <a:pPr>
              <a:buAutoNum type="arabicPeriod"/>
            </a:pPr>
            <a:endParaRPr sz="1600"/>
          </a:p>
          <a:p>
            <a:pPr>
              <a:buAutoNum type="arabicPeriod"/>
            </a:pPr>
            <a:r>
              <a:rPr sz="1600"/>
              <a:t>Faster to write for simple operations.</a:t>
            </a:r>
            <a:endParaRPr sz="1600"/>
          </a:p>
          <a:p>
            <a:pPr>
              <a:buAutoNum type="arabicPeriod"/>
            </a:pPr>
            <a:endParaRPr sz="1600"/>
          </a:p>
          <a:p>
            <a:pPr>
              <a:buAutoNum type="arabicPeriod"/>
            </a:pPr>
            <a:r>
              <a:rPr sz="1600"/>
              <a:t>Useful in functional programming (e.g., map, filter, reduce).</a:t>
            </a:r>
            <a:endParaRPr sz="1600"/>
          </a:p>
          <a:p>
            <a:pPr>
              <a:buAutoNum type="arabicPeriod"/>
            </a:pPr>
            <a:endParaRPr sz="1600"/>
          </a:p>
          <a:p>
            <a:pPr>
              <a:buAutoNum type="arabicPeriod"/>
            </a:pPr>
            <a:r>
              <a:rPr sz="1600"/>
              <a:t>Perfect for GUI or web callback functions.</a:t>
            </a:r>
            <a:endParaRPr sz="1600"/>
          </a:p>
          <a:p>
            <a:pPr>
              <a:buAutoNum type="arabicPeriod"/>
            </a:pPr>
            <a:endParaRPr sz="1600"/>
          </a:p>
          <a:p>
            <a:pPr>
              <a:buAutoNum type="arabicPeriod"/>
            </a:pPr>
            <a:r>
              <a:rPr sz="1600"/>
              <a:t>Improves readability when logic is very simple.</a:t>
            </a:r>
            <a:endParaRPr sz="1600"/>
          </a:p>
          <a:p>
            <a:r>
              <a:rPr sz="1600"/>
              <a:t>Would you like a printable PDF summary of this comparison for class use?</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5080000" cy="6520180"/>
          </a:xfrm>
          <a:prstGeom prst="rect">
            <a:avLst/>
          </a:prstGeom>
        </p:spPr>
        <p:txBody>
          <a:bodyPr>
            <a:spAutoFit/>
          </a:bodyPr>
          <a:p>
            <a:r>
              <a:rPr sz="800"/>
              <a:t>Here are the key advantages of using lambda functions in Python, especially in real-world scenarios:</a:t>
            </a:r>
            <a:endParaRPr sz="800"/>
          </a:p>
          <a:p>
            <a:pPr>
              <a:spcAft>
                <a:spcPct val="60000"/>
              </a:spcAft>
            </a:pPr>
            <a:r>
              <a:rPr sz="1200" b="1"/>
              <a:t>✅ 1. Concise Syntax</a:t>
            </a:r>
            <a:endParaRPr sz="1200" b="1"/>
          </a:p>
          <a:p>
            <a:pPr>
              <a:spcAft>
                <a:spcPct val="60000"/>
              </a:spcAft>
            </a:pPr>
            <a:endParaRPr sz="1200" b="1"/>
          </a:p>
          <a:p>
            <a:pPr>
              <a:buFont typeface="Arial" panose="020B0604020202020204"/>
              <a:buChar char="•"/>
            </a:pPr>
            <a:r>
              <a:rPr sz="800"/>
              <a:t>Lambda functions allow writing small, throwaway functions in a single line.</a:t>
            </a:r>
            <a:endParaRPr sz="800"/>
          </a:p>
          <a:p>
            <a:pPr>
              <a:buFont typeface="Arial" panose="020B0604020202020204"/>
              <a:buChar char="•"/>
            </a:pPr>
            <a:endParaRPr sz="800"/>
          </a:p>
          <a:p>
            <a:pPr>
              <a:buFont typeface="Arial" panose="020B0604020202020204"/>
              <a:buChar char="•"/>
            </a:pPr>
            <a:r>
              <a:rPr sz="800"/>
              <a:t>No need to define full function with def.</a:t>
            </a:r>
            <a:endParaRPr sz="800"/>
          </a:p>
          <a:p>
            <a:r>
              <a:rPr sz="800"/>
              <a:t>Example:</a:t>
            </a:r>
            <a:endParaRPr sz="800"/>
          </a:p>
          <a:p>
            <a:pPr>
              <a:spcAft>
                <a:spcPct val="60000"/>
              </a:spcAft>
            </a:pPr>
            <a:r>
              <a:rPr sz="1200" b="1"/>
              <a:t>✅ 2. Useful for Functional Programming</a:t>
            </a:r>
            <a:endParaRPr sz="1200" b="1"/>
          </a:p>
          <a:p>
            <a:pPr>
              <a:spcAft>
                <a:spcPct val="60000"/>
              </a:spcAft>
            </a:pPr>
            <a:endParaRPr sz="1200" b="1"/>
          </a:p>
          <a:p>
            <a:pPr>
              <a:buFont typeface="Arial" panose="020B0604020202020204"/>
              <a:buChar char="•"/>
            </a:pPr>
            <a:r>
              <a:rPr sz="800"/>
              <a:t>Works seamlessly with functions like map(), filter(), reduce().</a:t>
            </a:r>
            <a:endParaRPr sz="800"/>
          </a:p>
          <a:p>
            <a:r>
              <a:rPr sz="800"/>
              <a:t>Example:</a:t>
            </a:r>
            <a:endParaRPr sz="800"/>
          </a:p>
          <a:p>
            <a:pPr>
              <a:spcAft>
                <a:spcPct val="60000"/>
              </a:spcAft>
            </a:pPr>
            <a:r>
              <a:rPr sz="1200" b="1"/>
              <a:t>✅ 3. Inline Use – No Need to Name</a:t>
            </a:r>
            <a:endParaRPr sz="1200" b="1"/>
          </a:p>
          <a:p>
            <a:pPr>
              <a:spcAft>
                <a:spcPct val="60000"/>
              </a:spcAft>
            </a:pPr>
            <a:endParaRPr sz="1200" b="1"/>
          </a:p>
          <a:p>
            <a:pPr>
              <a:buFont typeface="Arial" panose="020B0604020202020204"/>
              <a:buChar char="•"/>
            </a:pPr>
            <a:r>
              <a:rPr sz="800"/>
              <a:t>Perfect for one-time use without polluting the namespace.</a:t>
            </a:r>
            <a:endParaRPr sz="800"/>
          </a:p>
          <a:p>
            <a:r>
              <a:rPr sz="800"/>
              <a:t>Example:</a:t>
            </a:r>
            <a:endParaRPr sz="800"/>
          </a:p>
          <a:p>
            <a:pPr>
              <a:spcAft>
                <a:spcPct val="60000"/>
              </a:spcAft>
            </a:pPr>
            <a:r>
              <a:rPr sz="1200" b="1"/>
              <a:t>✅ 4. Improves Readability (for small logic)</a:t>
            </a:r>
            <a:endParaRPr sz="1200" b="1"/>
          </a:p>
          <a:p>
            <a:pPr>
              <a:spcAft>
                <a:spcPct val="60000"/>
              </a:spcAft>
            </a:pPr>
            <a:endParaRPr sz="1200" b="1"/>
          </a:p>
          <a:p>
            <a:pPr>
              <a:buFont typeface="Arial" panose="020B0604020202020204"/>
              <a:buChar char="•"/>
            </a:pPr>
            <a:r>
              <a:rPr sz="800"/>
              <a:t>In places like sorting or filtering, the logic is self-contained and easy to read.</a:t>
            </a:r>
            <a:endParaRPr sz="800"/>
          </a:p>
          <a:p>
            <a:r>
              <a:rPr sz="800"/>
              <a:t>Example:</a:t>
            </a:r>
            <a:endParaRPr sz="800"/>
          </a:p>
          <a:p>
            <a:pPr>
              <a:spcAft>
                <a:spcPct val="60000"/>
              </a:spcAft>
            </a:pPr>
            <a:r>
              <a:rPr sz="1200" b="1"/>
              <a:t>✅ 5. Common in GUI/Web Development</a:t>
            </a:r>
            <a:endParaRPr sz="1200" b="1"/>
          </a:p>
          <a:p>
            <a:pPr>
              <a:spcAft>
                <a:spcPct val="60000"/>
              </a:spcAft>
            </a:pPr>
            <a:endParaRPr sz="1200" b="1"/>
          </a:p>
          <a:p>
            <a:pPr>
              <a:buFont typeface="Arial" panose="020B0604020202020204"/>
              <a:buChar char="•"/>
            </a:pPr>
            <a:r>
              <a:rPr sz="800"/>
              <a:t>Frequently used for callbacks, e.g., button actions or event handlers.</a:t>
            </a:r>
            <a:endParaRPr sz="800"/>
          </a:p>
          <a:p>
            <a:r>
              <a:rPr sz="800"/>
              <a:t>Example (Tkinter):</a:t>
            </a:r>
            <a:endParaRPr sz="800"/>
          </a:p>
          <a:p>
            <a:pPr>
              <a:spcAft>
                <a:spcPct val="60000"/>
              </a:spcAft>
            </a:pPr>
            <a:r>
              <a:rPr sz="1200" b="1"/>
              <a:t>✅ 6. Reduces Boilerplate</a:t>
            </a:r>
            <a:endParaRPr sz="1200" b="1"/>
          </a:p>
          <a:p>
            <a:pPr>
              <a:spcAft>
                <a:spcPct val="60000"/>
              </a:spcAft>
            </a:pPr>
            <a:endParaRPr sz="1200" b="1"/>
          </a:p>
          <a:p>
            <a:pPr>
              <a:buFont typeface="Arial" panose="020B0604020202020204"/>
              <a:buChar char="•"/>
            </a:pPr>
            <a:r>
              <a:rPr sz="800"/>
              <a:t>No need to write full function definitions for simple logic—saves time and lines of code.</a:t>
            </a:r>
            <a:endParaRPr sz="800"/>
          </a:p>
          <a:p>
            <a:pPr>
              <a:spcAft>
                <a:spcPct val="60000"/>
              </a:spcAft>
            </a:pPr>
            <a:r>
              <a:rPr sz="1200" b="1"/>
              <a:t>✅ 7. Dynamic Function Behavior</a:t>
            </a:r>
            <a:endParaRPr sz="1200" b="1"/>
          </a:p>
          <a:p>
            <a:pPr>
              <a:spcAft>
                <a:spcPct val="60000"/>
              </a:spcAft>
            </a:pPr>
            <a:endParaRPr sz="1200" b="1"/>
          </a:p>
          <a:p>
            <a:pPr>
              <a:buFont typeface="Arial" panose="020B0604020202020204"/>
              <a:buChar char="•"/>
            </a:pPr>
            <a:r>
              <a:rPr sz="800"/>
              <a:t>You can generate functions on-the-fly inside loops or based on input.</a:t>
            </a:r>
            <a:endParaRPr sz="800"/>
          </a:p>
          <a:p>
            <a:r>
              <a:rPr sz="800"/>
              <a:t>Example:</a:t>
            </a:r>
            <a:endParaRPr sz="800"/>
          </a:p>
          <a:p>
            <a:r>
              <a:rPr sz="800"/>
              <a:t>Would you like a comparison table between lambda and def functions too?</a:t>
            </a:r>
            <a:endParaRPr sz="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186499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7958"/>
            <a:ext cx="5080000" cy="1322070"/>
          </a:xfrm>
          <a:prstGeom prst="rect">
            <a:avLst/>
          </a:prstGeom>
        </p:spPr>
        <p:txBody>
          <a:bodyPr>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ym typeface="+mn-ea"/>
              </a:rPr>
              <a:t>🧹 3. filter() Function</a:t>
            </a:r>
            <a:endParaRPr sz="2300" b="1"/>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6096000" cy="888111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endParaRPr sz="1600"/>
          </a:p>
          <a:p>
            <a:pPr>
              <a:buFont typeface="Arial" panose="020B0604020202020204"/>
              <a:buChar char="•"/>
            </a:pPr>
            <a:r>
              <a:rPr sz="1600">
                <a:sym typeface="+mn-ea"/>
              </a:rPr>
              <a:t>Syntax: reduce(function, iterable)</a:t>
            </a:r>
            <a:endParaRPr sz="1600"/>
          </a:p>
          <a:p>
            <a:pPr>
              <a:buFont typeface="Arial" panose="020B0604020202020204"/>
              <a:buChar char="•"/>
            </a:pPr>
            <a:endParaRPr sz="1600"/>
          </a:p>
          <a:p>
            <a:pPr>
              <a:buFont typeface="Arial" panose="020B0604020202020204"/>
              <a:buChar char="•"/>
            </a:pPr>
            <a:r>
              <a:rPr sz="1600">
                <a:sym typeface="+mn-ea"/>
              </a:rPr>
              <a:t>Note: You need to import it from functools.</a:t>
            </a:r>
            <a:endParaRPr sz="1600"/>
          </a:p>
          <a:p>
            <a:pPr>
              <a:spcAft>
                <a:spcPct val="60000"/>
              </a:spcAft>
            </a:pPr>
            <a:r>
              <a:rPr sz="2200" b="1">
                <a:sym typeface="+mn-ea"/>
              </a:rPr>
              <a:t>✅ Example 1: Sum All Elements in a List</a:t>
            </a:r>
            <a:endParaRPr sz="2200" b="1"/>
          </a:p>
          <a:p>
            <a:pPr lvl="1"/>
            <a:r>
              <a:rPr lang="en-US" altLang="en-US" sz="1600">
                <a:sym typeface="+mn-ea"/>
              </a:rPr>
              <a:t>from functools import reduce</a:t>
            </a:r>
            <a:endParaRPr lang="en-US" altLang="en-US" sz="1600">
              <a:sym typeface="+mn-ea"/>
            </a:endParaRPr>
          </a:p>
          <a:p>
            <a:pPr lvl="1"/>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2200" b="1">
                <a:sym typeface="+mn-ea"/>
              </a:rPr>
              <a:t>✅ Example 2: Find Maximum in a List</a:t>
            </a:r>
            <a:endParaRPr sz="22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2200" b="1">
                <a:sym typeface="+mn-ea"/>
              </a:rPr>
              <a:t>✅ Example 3: Multiply All Elements in a List</a:t>
            </a:r>
            <a:endParaRPr sz="22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107315" y="1663699"/>
          <a:ext cx="10485120" cy="683260"/>
        </p:xfrm>
        <a:graphic>
          <a:graphicData uri="http://schemas.openxmlformats.org/drawingml/2006/table">
            <a:tbl>
              <a:tblPr/>
              <a:tblGrid>
                <a:gridCol w="3495040"/>
                <a:gridCol w="3495040"/>
                <a:gridCol w="3495040"/>
              </a:tblGrid>
              <a:tr h="180340">
                <a:tc>
                  <a:txBody>
                    <a:bodyPr/>
                    <a:p>
                      <a:r>
                        <a:rPr sz="1100"/>
                        <a:t>Function</a:t>
                      </a:r>
                      <a:endParaRPr sz="1100"/>
                    </a:p>
                  </a:txBody>
                  <a:tcPr marL="0" marR="0" marT="0" marB="0" anchor="ctr" anchorCtr="0">
                    <a:lnL>
                      <a:noFill/>
                    </a:lnL>
                    <a:lnR>
                      <a:noFill/>
                    </a:lnR>
                    <a:lnT>
                      <a:noFill/>
                    </a:lnT>
                    <a:lnB>
                      <a:noFill/>
                    </a:lnB>
                    <a:noFill/>
                  </a:tcPr>
                </a:tc>
                <a:tc>
                  <a:txBody>
                    <a:bodyPr/>
                    <a:p>
                      <a:r>
                        <a:rPr sz="1100"/>
                        <a:t>Purpose</a:t>
                      </a:r>
                      <a:endParaRPr sz="1100"/>
                    </a:p>
                  </a:txBody>
                  <a:tcPr marL="0" marR="0" marT="0" marB="0" anchor="ctr" anchorCtr="0">
                    <a:lnL>
                      <a:noFill/>
                    </a:lnL>
                    <a:lnR>
                      <a:noFill/>
                    </a:lnR>
                    <a:lnT>
                      <a:noFill/>
                    </a:lnT>
                    <a:lnB>
                      <a:noFill/>
                    </a:lnB>
                    <a:noFill/>
                  </a:tcPr>
                </a:tc>
                <a:tc>
                  <a:txBody>
                    <a:bodyPr/>
                    <a:p>
                      <a:r>
                        <a:rPr sz="1100"/>
                        <a:t>Returns</a:t>
                      </a:r>
                      <a:endParaRPr sz="1100"/>
                    </a:p>
                  </a:txBody>
                  <a:tcPr marL="0" marR="0" marT="0" marB="0" anchor="ctr" anchorCtr="0">
                    <a:lnL>
                      <a:noFill/>
                    </a:lnL>
                    <a:lnR>
                      <a:noFill/>
                    </a:lnR>
                    <a:lnT>
                      <a:noFill/>
                    </a:lnT>
                    <a:lnB>
                      <a:noFill/>
                    </a:lnB>
                    <a:noFill/>
                  </a:tcPr>
                </a:tc>
              </a:tr>
              <a:tr h="0">
                <a:tc>
                  <a:txBody>
                    <a:bodyPr/>
                    <a:p>
                      <a:r>
                        <a:rPr sz="1100"/>
                        <a:t>map()</a:t>
                      </a:r>
                      <a:endParaRPr sz="1100"/>
                    </a:p>
                  </a:txBody>
                  <a:tcPr marL="0" marR="0" marT="0" marB="0" anchor="ctr" anchorCtr="0">
                    <a:lnL>
                      <a:noFill/>
                    </a:lnL>
                    <a:lnR>
                      <a:noFill/>
                    </a:lnR>
                    <a:lnT>
                      <a:noFill/>
                    </a:lnT>
                    <a:lnB>
                      <a:noFill/>
                    </a:lnB>
                    <a:noFill/>
                  </a:tcPr>
                </a:tc>
                <a:tc>
                  <a:txBody>
                    <a:bodyPr/>
                    <a:p>
                      <a:r>
                        <a:rPr sz="1100"/>
                        <a:t>Apply a function to all items</a:t>
                      </a:r>
                      <a:endParaRPr sz="1100"/>
                    </a:p>
                  </a:txBody>
                  <a:tcPr marL="0" marR="0" marT="0" marB="0" anchor="ctr" anchorCtr="0">
                    <a:lnL>
                      <a:noFill/>
                    </a:lnL>
                    <a:lnR>
                      <a:noFill/>
                    </a:lnR>
                    <a:lnT>
                      <a:noFill/>
                    </a:lnT>
                    <a:lnB>
                      <a:noFill/>
                    </a:lnB>
                    <a:noFill/>
                  </a:tcPr>
                </a:tc>
                <a:tc>
                  <a:txBody>
                    <a:bodyPr/>
                    <a:p>
                      <a:r>
                        <a:rPr sz="1100"/>
                        <a:t>New iterable with transformed items</a:t>
                      </a:r>
                      <a:endParaRPr sz="1100"/>
                    </a:p>
                  </a:txBody>
                  <a:tcPr marL="0" marR="0" marT="0" marB="0" anchor="ctr" anchorCtr="0">
                    <a:lnL>
                      <a:noFill/>
                    </a:lnL>
                    <a:lnR>
                      <a:noFill/>
                    </a:lnR>
                    <a:lnT>
                      <a:noFill/>
                    </a:lnT>
                    <a:lnB>
                      <a:noFill/>
                    </a:lnB>
                    <a:noFill/>
                  </a:tcPr>
                </a:tc>
              </a:tr>
              <a:tr h="0">
                <a:tc>
                  <a:txBody>
                    <a:bodyPr/>
                    <a:p>
                      <a:r>
                        <a:rPr sz="1100"/>
                        <a:t>reduce()</a:t>
                      </a:r>
                      <a:endParaRPr sz="1100"/>
                    </a:p>
                  </a:txBody>
                  <a:tcPr marL="0" marR="0" marT="0" marB="0" anchor="ctr" anchorCtr="0">
                    <a:lnL>
                      <a:noFill/>
                    </a:lnL>
                    <a:lnR>
                      <a:noFill/>
                    </a:lnR>
                    <a:lnT>
                      <a:noFill/>
                    </a:lnT>
                    <a:lnB>
                      <a:noFill/>
                    </a:lnB>
                    <a:noFill/>
                  </a:tcPr>
                </a:tc>
                <a:tc>
                  <a:txBody>
                    <a:bodyPr/>
                    <a:p>
                      <a:r>
                        <a:rPr sz="1100"/>
                        <a:t>Aggregate a list into a single value</a:t>
                      </a:r>
                      <a:endParaRPr sz="1100"/>
                    </a:p>
                  </a:txBody>
                  <a:tcPr marL="0" marR="0" marT="0" marB="0" anchor="ctr" anchorCtr="0">
                    <a:lnL>
                      <a:noFill/>
                    </a:lnL>
                    <a:lnR>
                      <a:noFill/>
                    </a:lnR>
                    <a:lnT>
                      <a:noFill/>
                    </a:lnT>
                    <a:lnB>
                      <a:noFill/>
                    </a:lnB>
                    <a:noFill/>
                  </a:tcPr>
                </a:tc>
                <a:tc>
                  <a:txBody>
                    <a:bodyPr/>
                    <a:p>
                      <a:r>
                        <a:rPr sz="1100"/>
                        <a:t>Single result value</a:t>
                      </a:r>
                      <a:endParaRPr sz="1100"/>
                    </a:p>
                  </a:txBody>
                  <a:tcPr marL="0" marR="0" marT="0" marB="0" anchor="ctr" anchorCtr="0">
                    <a:lnL>
                      <a:noFill/>
                    </a:lnL>
                    <a:lnR>
                      <a:noFill/>
                    </a:lnR>
                    <a:lnT>
                      <a:noFill/>
                    </a:lnT>
                    <a:lnB>
                      <a:noFill/>
                    </a:lnB>
                    <a:noFill/>
                  </a:tcPr>
                </a:tc>
              </a:tr>
              <a:tr h="0">
                <a:tc>
                  <a:txBody>
                    <a:bodyPr/>
                    <a:p>
                      <a:r>
                        <a:rPr sz="1100"/>
                        <a:t>filter()</a:t>
                      </a:r>
                      <a:endParaRPr sz="1100"/>
                    </a:p>
                  </a:txBody>
                  <a:tcPr marL="0" marR="0" marT="0" marB="0" anchor="ctr" anchorCtr="0">
                    <a:lnL>
                      <a:noFill/>
                    </a:lnL>
                    <a:lnR>
                      <a:noFill/>
                    </a:lnR>
                    <a:lnT>
                      <a:noFill/>
                    </a:lnT>
                    <a:lnB>
                      <a:noFill/>
                    </a:lnB>
                    <a:noFill/>
                  </a:tcPr>
                </a:tc>
                <a:tc>
                  <a:txBody>
                    <a:bodyPr/>
                    <a:p>
                      <a:r>
                        <a:rPr sz="1100"/>
                        <a:t>Select items meeting a condition</a:t>
                      </a:r>
                      <a:endParaRPr sz="1100"/>
                    </a:p>
                  </a:txBody>
                  <a:tcPr marL="0" marR="0" marT="0" marB="0" anchor="ctr" anchorCtr="0">
                    <a:lnL>
                      <a:noFill/>
                    </a:lnL>
                    <a:lnR>
                      <a:noFill/>
                    </a:lnR>
                    <a:lnT>
                      <a:noFill/>
                    </a:lnT>
                    <a:lnB>
                      <a:noFill/>
                    </a:lnB>
                    <a:noFill/>
                  </a:tcPr>
                </a:tc>
                <a:tc>
                  <a:txBody>
                    <a:bodyPr/>
                    <a:p>
                      <a:r>
                        <a:rPr sz="1100"/>
                        <a:t>New iterable with selected items</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8636000" cy="3246120"/>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ts val="3000"/>
              </a:lnSpc>
              <a:spcBef>
                <a:spcPct val="0"/>
              </a:spcBef>
              <a:spcAft>
                <a:spcPts val="1000"/>
              </a:spcAft>
            </a:pPr>
            <a:endParaRPr sz="4600" b="1"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ts val="15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519805"/>
                <a:gridCol w="3519805"/>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1916430"/>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sz="1600" b="1"/>
              <a:t>Class</a:t>
            </a:r>
            <a:r>
              <a:rPr sz="1600"/>
              <a:t>: A blueprint to create objects.</a:t>
            </a:r>
            <a:endParaRPr sz="1600"/>
          </a:p>
          <a:p>
            <a:pPr>
              <a:buFont typeface="Arial" panose="020B0604020202020204"/>
              <a:buChar char="•"/>
            </a:pPr>
            <a:endParaRPr sz="1600"/>
          </a:p>
          <a:p>
            <a:pPr>
              <a:buFont typeface="Arial" panose="020B0604020202020204"/>
              <a:buChar char="•"/>
            </a:pPr>
            <a:r>
              <a:rPr sz="1600" b="1"/>
              <a:t>Attributes</a:t>
            </a:r>
            <a:r>
              <a:rPr sz="1600"/>
              <a:t>: Variables inside a class (data).</a:t>
            </a:r>
            <a:endParaRPr sz="1600"/>
          </a:p>
          <a:p>
            <a:pPr indent="0">
              <a:buFont typeface="Arial" panose="020B0604020202020204"/>
              <a:buNone/>
            </a:pPr>
            <a:endParaRPr sz="1600"/>
          </a:p>
          <a:p>
            <a:pPr>
              <a:buFont typeface="Arial" panose="020B0604020202020204"/>
              <a:buChar char="•"/>
            </a:pPr>
            <a:r>
              <a:rPr sz="1600" b="1"/>
              <a:t>Methods</a:t>
            </a:r>
            <a:r>
              <a:rPr sz="1600"/>
              <a:t>: Functions inside a class (behavior).</a:t>
            </a:r>
            <a:endParaRPr sz="1600"/>
          </a:p>
        </p:txBody>
      </p:sp>
      <p:sp>
        <p:nvSpPr>
          <p:cNvPr id="3" name="Text Box 2"/>
          <p:cNvSpPr txBox="1"/>
          <p:nvPr/>
        </p:nvSpPr>
        <p:spPr>
          <a:xfrm>
            <a:off x="231775" y="2355215"/>
            <a:ext cx="6084570"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477456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Class: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Class is a template or blueprint for how to build an object. A class in python logically grouping of data and functions. An instance is a particular realization of a class. A class is a prototype that defines state and behavior common to all objects of its kind python supports both class objects and instance objects.  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sz="1600" b="1" i="1">
                <a:solidFill>
                  <a:srgbClr val="4B4F58"/>
                </a:solidFill>
                <a:latin typeface="-apple-system"/>
                <a:ea typeface="-apple-system"/>
              </a:rPr>
              <a:t>Objects:</a:t>
            </a:r>
            <a:endParaRPr sz="1600" b="1" i="1">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754380" y="193548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501130"/>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7345" y="-474345"/>
            <a:ext cx="8288655" cy="6113780"/>
          </a:xfrm>
          <a:prstGeom prst="rect">
            <a:avLst/>
          </a:prstGeom>
        </p:spPr>
        <p:txBody>
          <a:bodyPr wrap="square">
            <a:spAutoFit/>
          </a:bodyPr>
          <a:p>
            <a:pPr marL="0" indent="0">
              <a:spcBef>
                <a:spcPts val="1600"/>
              </a:spcBef>
              <a:spcAft>
                <a:spcPts val="400"/>
              </a:spcAft>
            </a:pPr>
            <a:r>
              <a:rPr sz="5100" b="0" i="0">
                <a:solidFill>
                  <a:srgbClr val="46464A"/>
                </a:solidFill>
                <a:latin typeface="Poppins"/>
                <a:ea typeface="Poppins"/>
              </a:rPr>
              <a:t>Importing Modules and Packages</a:t>
            </a:r>
            <a:endParaRPr sz="5100" b="0" i="0">
              <a:solidFill>
                <a:srgbClr val="46464A"/>
              </a:solidFill>
              <a:latin typeface="Poppins"/>
              <a:ea typeface="Poppins"/>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Module: You can import a module using the </a:t>
            </a:r>
            <a:r>
              <a:rPr sz="1900" b="0" i="0">
                <a:solidFill>
                  <a:srgbClr val="1B1B1F"/>
                </a:solidFill>
                <a:latin typeface="ui-monospace"/>
                <a:ea typeface="ui-monospace"/>
              </a:rPr>
              <a:t>import</a:t>
            </a:r>
            <a:r>
              <a:rPr sz="2100" b="0" i="0">
                <a:solidFill>
                  <a:srgbClr val="46464A"/>
                </a:solidFill>
                <a:latin typeface="Inter"/>
                <a:ea typeface="Inter"/>
              </a:rPr>
              <a:t> statement. For example, to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 </a:t>
            </a:r>
            <a:r>
              <a:rPr sz="1900" b="0" i="0">
                <a:solidFill>
                  <a:srgbClr val="1B1B1F"/>
                </a:solidFill>
                <a:latin typeface="ui-monospace"/>
                <a:ea typeface="ui-monospace"/>
              </a:rPr>
              <a:t>module1.py</a:t>
            </a:r>
            <a:r>
              <a:rPr sz="2100" b="0" i="0">
                <a:solidFill>
                  <a:srgbClr val="46464A"/>
                </a:solidFill>
                <a:latin typeface="Inter"/>
                <a:ea typeface="Inter"/>
              </a:rPr>
              <a:t> from </a:t>
            </a:r>
            <a:r>
              <a:rPr sz="1900" b="0" i="0">
                <a:solidFill>
                  <a:srgbClr val="1B1B1F"/>
                </a:solidFill>
                <a:latin typeface="ui-monospace"/>
                <a:ea typeface="ui-monospace"/>
              </a:rPr>
              <a:t>my_package</a:t>
            </a:r>
            <a:r>
              <a:rPr sz="2100" b="0" i="0">
                <a:solidFill>
                  <a:srgbClr val="46464A"/>
                </a:solidFill>
                <a:latin typeface="Inter"/>
                <a:ea typeface="Inter"/>
              </a:rPr>
              <a:t>,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a Package: You can import a package in a similar way. For example, to import the </a:t>
            </a:r>
            <a:r>
              <a:rPr sz="1900" b="0" i="0">
                <a:solidFill>
                  <a:srgbClr val="1B1B1F"/>
                </a:solidFill>
                <a:latin typeface="ui-monospace"/>
                <a:ea typeface="ui-monospace"/>
              </a:rPr>
              <a:t>my_package</a:t>
            </a:r>
            <a:r>
              <a:rPr sz="2100" b="0" i="0">
                <a:solidFill>
                  <a:srgbClr val="46464A"/>
                </a:solidFill>
                <a:latin typeface="Inter"/>
                <a:ea typeface="Inter"/>
              </a:rPr>
              <a:t> package, you would use:</a:t>
            </a:r>
            <a:r>
              <a:rPr sz="1600" b="0" i="0">
                <a:solidFill>
                  <a:srgbClr val="D73A49"/>
                </a:solidFill>
                <a:latin typeface="ui-monospace"/>
                <a:ea typeface="ui-monospace"/>
              </a:rPr>
              <a:t>import</a:t>
            </a:r>
            <a:endParaRPr sz="1600" b="0" i="0">
              <a:solidFill>
                <a:srgbClr val="D73A49"/>
              </a:solidFill>
              <a:latin typeface="ui-monospace"/>
              <a:ea typeface="ui-monospace"/>
            </a:endParaRPr>
          </a:p>
          <a:p>
            <a:pPr marL="0" indent="0">
              <a:spcBef>
                <a:spcPts val="1200"/>
              </a:spcBef>
              <a:spcAft>
                <a:spcPct val="0"/>
              </a:spcAft>
              <a:buFont typeface="Arial" panose="020B0604020202020204"/>
              <a:buChar char="•"/>
            </a:pPr>
            <a:r>
              <a:rPr sz="2100" b="0" i="0">
                <a:solidFill>
                  <a:srgbClr val="46464A"/>
                </a:solidFill>
                <a:latin typeface="Inter"/>
                <a:ea typeface="Inter"/>
              </a:rPr>
              <a:t>Importing Specific Functions or Classes: You can also import specific functions or classes from a module. For example:</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lang="en-IN" sz="2100" b="0" i="0">
                <a:solidFill>
                  <a:srgbClr val="46464A"/>
                </a:solidFill>
                <a:latin typeface="Inter"/>
                <a:ea typeface="Inter"/>
              </a:rPr>
              <a:t>import * </a:t>
            </a:r>
            <a:endParaRPr sz="2100" b="0" i="0">
              <a:solidFill>
                <a:srgbClr val="46464A"/>
              </a:solidFill>
              <a:latin typeface="Inter"/>
              <a:ea typeface="Inter"/>
            </a:endParaRPr>
          </a:p>
          <a:p>
            <a:pPr marL="0" indent="0">
              <a:spcBef>
                <a:spcPts val="1200"/>
              </a:spcBef>
              <a:spcAft>
                <a:spcPct val="0"/>
              </a:spcAft>
              <a:buFont typeface="Arial" panose="020B0604020202020204"/>
              <a:buChar char="•"/>
            </a:pPr>
            <a:r>
              <a:rPr sz="1600" b="0" i="0">
                <a:solidFill>
                  <a:srgbClr val="D73A49"/>
                </a:solidFill>
                <a:latin typeface="ui-monospace"/>
                <a:ea typeface="ui-monospace"/>
              </a:rPr>
              <a:t>from</a:t>
            </a:r>
            <a:r>
              <a:rPr lang="en-IN" sz="1600" b="0" i="0">
                <a:solidFill>
                  <a:srgbClr val="D73A49"/>
                </a:solidFill>
                <a:latin typeface="ui-monospace"/>
                <a:ea typeface="ui-monospace"/>
              </a:rPr>
              <a:t> maths </a:t>
            </a:r>
            <a:r>
              <a:rPr sz="1600" b="0" i="0">
                <a:solidFill>
                  <a:srgbClr val="D73A49"/>
                </a:solidFill>
                <a:latin typeface="ui-monospace"/>
                <a:ea typeface="ui-monospace"/>
              </a:rPr>
              <a:t>import</a:t>
            </a:r>
            <a:r>
              <a:rPr lang="en-IN" sz="1600" b="0" i="0">
                <a:solidFill>
                  <a:srgbClr val="D73A49"/>
                </a:solidFill>
                <a:latin typeface="ui-monospace"/>
                <a:ea typeface="ui-monospace"/>
              </a:rPr>
              <a:t> trigo </a:t>
            </a:r>
            <a:endParaRPr lang="en-IN" sz="1600" b="0" i="0">
              <a:solidFill>
                <a:srgbClr val="D73A49"/>
              </a:solidFill>
              <a:latin typeface="ui-monospace"/>
              <a:ea typeface="ui-monospace"/>
            </a:endParaRPr>
          </a:p>
        </p:txBody>
      </p:sp>
      <p:sp>
        <p:nvSpPr>
          <p:cNvPr id="3" name="Text Box 2"/>
          <p:cNvSpPr txBox="1"/>
          <p:nvPr/>
        </p:nvSpPr>
        <p:spPr>
          <a:xfrm>
            <a:off x="5714365" y="1645285"/>
            <a:ext cx="6096000"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3435350" y="439356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635365" y="229870"/>
            <a:ext cx="3556635" cy="6637020"/>
          </a:xfrm>
          <a:prstGeom prst="rect">
            <a:avLst/>
          </a:prstGeom>
        </p:spPr>
        <p:txBody>
          <a:bodyPr wrap="square">
            <a:spAutoFit/>
          </a:bodyPr>
          <a:p>
            <a:pPr marL="0" indent="0">
              <a:spcBef>
                <a:spcPts val="1600"/>
              </a:spcBef>
              <a:spcAft>
                <a:spcPts val="400"/>
              </a:spcAft>
            </a:pPr>
            <a:r>
              <a:rPr sz="4300" b="0" i="0">
                <a:solidFill>
                  <a:srgbClr val="46464A"/>
                </a:solidFill>
                <a:latin typeface="Poppins"/>
                <a:ea typeface="Poppins"/>
              </a:rPr>
              <a:t>Key Differences</a:t>
            </a:r>
            <a:endParaRPr sz="43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323205" cy="6554470"/>
          </a:xfrm>
          <a:prstGeom prst="rect">
            <a:avLst/>
          </a:prstGeom>
          <a:noFill/>
        </p:spPr>
        <p:txBody>
          <a:bodyPr wrap="square" rtlCol="0" anchor="t">
            <a:spAutoFit/>
          </a:bodyPr>
          <a:p>
            <a:r>
              <a:rPr lang="en-US" altLang="en-US" sz="1200" b="1"/>
              <a:t># Custom exception</a:t>
            </a:r>
            <a:endParaRPr lang="en-US" altLang="en-US" sz="1200" b="1"/>
          </a:p>
          <a:p>
            <a:r>
              <a:rPr lang="en-US" altLang="en-US" sz="1200"/>
              <a:t>class NegativeExceptionError(Exception):</a:t>
            </a:r>
            <a:endParaRPr lang="en-US" altLang="en-US" sz="1200"/>
          </a:p>
          <a:p>
            <a:r>
              <a:rPr lang="en-US" altLang="en-US" sz="1200"/>
              <a:t>    pass</a:t>
            </a:r>
            <a:endParaRPr lang="en-US" altLang="en-US" sz="1200"/>
          </a:p>
          <a:p>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737985"/>
          </a:xfrm>
          <a:prstGeom prst="rect">
            <a:avLst/>
          </a:prstGeom>
          <a:noFill/>
        </p:spPr>
        <p:txBody>
          <a:bodyPr wrap="square" rtlCol="0" anchor="t">
            <a:spAutoFit/>
          </a:bodyPr>
          <a:p>
            <a:r>
              <a:rPr sz="1600">
                <a:sym typeface="+mn-ea"/>
              </a:rPr>
              <a:t>The pass statement is a placeholder that does nothing. If you want your custom exception InsufficientFundsError to do more — such as display a custom error message — you can override the __init__ or __str__ method. Here's how you can do it:</a:t>
            </a:r>
            <a:endParaRPr sz="1600"/>
          </a:p>
          <a:p>
            <a:pPr>
              <a:spcAft>
                <a:spcPct val="60000"/>
              </a:spcAft>
            </a:pPr>
            <a:r>
              <a:rPr sz="2200" b="1">
                <a:sym typeface="+mn-ea"/>
              </a:rPr>
              <a:t>✅ With Custom Error Message:</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python</a:t>
            </a:r>
            <a:endParaRPr sz="1600"/>
          </a:p>
          <a:p>
            <a:r>
              <a:rPr sz="1600">
                <a:sym typeface="+mn-ea"/>
              </a:rPr>
              <a:t>CopyEdit</a:t>
            </a:r>
            <a:endParaRPr sz="1600"/>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10.xml><?xml version="1.0" encoding="utf-8"?>
<p:tagLst xmlns:p="http://schemas.openxmlformats.org/presentationml/2006/main">
  <p:tag name="TABLE_ENDDRAG_ORIGIN_RECT" val="407*145"/>
  <p:tag name="TABLE_ENDDRAG_RECT" val="189*292*407*145"/>
</p:tagLst>
</file>

<file path=ppt/tags/tag11.xml><?xml version="1.0" encoding="utf-8"?>
<p:tagLst xmlns:p="http://schemas.openxmlformats.org/presentationml/2006/main">
  <p:tag name="TABLE_ENDDRAG_ORIGIN_RECT" val="353*92"/>
  <p:tag name="TABLE_ENDDRAG_RECT" val="100*350*353*92"/>
</p:tagLst>
</file>

<file path=ppt/tags/tag2.xml><?xml version="1.0" encoding="utf-8"?>
<p:tagLst xmlns:p="http://schemas.openxmlformats.org/presentationml/2006/main">
  <p:tag name="TABLE_ENDDRAG_ORIGIN_RECT" val="451*277"/>
  <p:tag name="TABLE_ENDDRAG_RECT" val="347*131*451*277"/>
</p:tagLst>
</file>

<file path=ppt/tags/tag3.xml><?xml version="1.0" encoding="utf-8"?>
<p:tagLst xmlns:p="http://schemas.openxmlformats.org/presentationml/2006/main">
  <p:tag name="TABLE_ENDDRAG_ORIGIN_RECT" val="351*357"/>
  <p:tag name="TABLE_ENDDRAG_RECT" val="517*89*351*357"/>
</p:tagLst>
</file>

<file path=ppt/tags/tag4.xml><?xml version="1.0" encoding="utf-8"?>
<p:tagLst xmlns:p="http://schemas.openxmlformats.org/presentationml/2006/main">
  <p:tag name="TABLE_ENDDRAG_ORIGIN_RECT" val="349*158"/>
  <p:tag name="TABLE_ENDDRAG_RECT" val="169*246*349*158"/>
</p:tagLst>
</file>

<file path=ppt/tags/tag5.xml><?xml version="1.0" encoding="utf-8"?>
<p:tagLst xmlns:p="http://schemas.openxmlformats.org/presentationml/2006/main">
  <p:tag name="TABLE_ENDDRAG_ORIGIN_RECT" val="306*92"/>
  <p:tag name="TABLE_ENDDRAG_RECT" val="113*18*306*92"/>
</p:tagLst>
</file>

<file path=ppt/tags/tag6.xml><?xml version="1.0" encoding="utf-8"?>
<p:tagLst xmlns:p="http://schemas.openxmlformats.org/presentationml/2006/main">
  <p:tag name="TABLE_ENDDRAG_ORIGIN_RECT" val="451*66"/>
  <p:tag name="TABLE_ENDDRAG_RECT" val="216*14*451*66"/>
</p:tagLst>
</file>

<file path=ppt/tags/tag7.xml><?xml version="1.0" encoding="utf-8"?>
<p:tagLst xmlns:p="http://schemas.openxmlformats.org/presentationml/2006/main">
  <p:tag name="TABLE_ENDDRAG_ORIGIN_RECT" val="346*132"/>
  <p:tag name="TABLE_ENDDRAG_RECT" val="301*110*346*132"/>
</p:tagLst>
</file>

<file path=ppt/tags/tag8.xml><?xml version="1.0" encoding="utf-8"?>
<p:tagLst xmlns:p="http://schemas.openxmlformats.org/presentationml/2006/main">
  <p:tag name="TABLE_ENDDRAG_ORIGIN_RECT" val="831*303"/>
  <p:tag name="TABLE_ENDDRAG_RECT" val="79*70*831*303"/>
</p:tagLst>
</file>

<file path=ppt/tags/tag9.xml><?xml version="1.0" encoding="utf-8"?>
<p:tagLst xmlns:p="http://schemas.openxmlformats.org/presentationml/2006/main">
  <p:tag name="TABLE_ENDDRAG_ORIGIN_RECT" val="407*52"/>
  <p:tag name="TABLE_ENDDRAG_RECT" val="166*86*407*5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2.xml><?xml version="1.0" encoding="utf-8"?>
<ds:datastoreItem xmlns:ds="http://schemas.openxmlformats.org/officeDocument/2006/customXml" ds:itemID="{19DAD249-BF80-48EF-9AFB-36A11BCDC2CE}">
  <ds:schemaRefs/>
</ds:datastoreItem>
</file>

<file path=customXml/itemProps13.xml><?xml version="1.0" encoding="utf-8"?>
<ds:datastoreItem xmlns:ds="http://schemas.openxmlformats.org/officeDocument/2006/customXml" ds:itemID="{6F4F4D41-822D-40F2-A7AC-E4E6CB36CA7A}">
  <ds:schemaRefs/>
</ds:datastoreItem>
</file>

<file path=customXml/itemProps14.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80257</Words>
  <Application>WPS Presentation</Application>
  <PresentationFormat>Widescreen</PresentationFormat>
  <Paragraphs>2544</Paragraphs>
  <Slides>111</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111</vt:i4>
      </vt:variant>
    </vt:vector>
  </HeadingPairs>
  <TitlesOfParts>
    <vt:vector size="143"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Arial Black</vt:lpstr>
      <vt:lpstr>Poppins</vt:lpstr>
      <vt:lpstr>Inter</vt:lpstr>
      <vt:lpstr>ui-monospace</vt:lpstr>
      <vt:lpstr>var(--font-stack-text)</vt:lpstr>
      <vt:lpstr>Candara</vt:lpstr>
      <vt:lpstr>system-ui</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355</cp:revision>
  <dcterms:created xsi:type="dcterms:W3CDTF">2024-10-18T11:41:00Z</dcterms:created>
  <dcterms:modified xsi:type="dcterms:W3CDTF">2025-06-12T13:49:49Z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1033-12.2.0.21179</vt:lpwstr>
  </property>
</Properties>
</file>